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6" r:id="rId5"/>
    <p:sldId id="340" r:id="rId6"/>
    <p:sldId id="342" r:id="rId7"/>
    <p:sldId id="341" r:id="rId8"/>
    <p:sldId id="352" r:id="rId9"/>
    <p:sldId id="351" r:id="rId10"/>
    <p:sldId id="320" r:id="rId11"/>
    <p:sldId id="350" r:id="rId12"/>
    <p:sldId id="358" r:id="rId13"/>
    <p:sldId id="347" r:id="rId14"/>
    <p:sldId id="359" r:id="rId15"/>
    <p:sldId id="345" r:id="rId16"/>
    <p:sldId id="360" r:id="rId17"/>
    <p:sldId id="364" r:id="rId18"/>
    <p:sldId id="353" r:id="rId19"/>
    <p:sldId id="361" r:id="rId20"/>
    <p:sldId id="362" r:id="rId21"/>
    <p:sldId id="363" r:id="rId22"/>
    <p:sldId id="346" r:id="rId23"/>
    <p:sldId id="356" r:id="rId24"/>
    <p:sldId id="357" r:id="rId25"/>
    <p:sldId id="354" r:id="rId26"/>
    <p:sldId id="348" r:id="rId27"/>
    <p:sldId id="349" r:id="rId28"/>
    <p:sldId id="30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98" autoAdjust="0"/>
  </p:normalViewPr>
  <p:slideViewPr>
    <p:cSldViewPr snapToGrid="0">
      <p:cViewPr>
        <p:scale>
          <a:sx n="100" d="100"/>
          <a:sy n="100" d="100"/>
        </p:scale>
        <p:origin x="936" y="40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A33611-F8E2-4855-A714-6449213CD794}"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SG"/>
        </a:p>
      </dgm:t>
    </dgm:pt>
    <dgm:pt modelId="{6F2C1C2F-F9CB-45E9-AD13-AB3A85490224}">
      <dgm:prSet phldrT="[Text]"/>
      <dgm:spPr/>
      <dgm:t>
        <a:bodyPr/>
        <a:lstStyle/>
        <a:p>
          <a:r>
            <a:rPr lang="en-SG" dirty="0"/>
            <a:t>Conv. layer 1</a:t>
          </a:r>
        </a:p>
      </dgm:t>
    </dgm:pt>
    <dgm:pt modelId="{3A0FC260-579E-45CE-863A-045DFD4CDD18}" type="parTrans" cxnId="{D60A3E35-5E97-4A25-B8BA-9A00DA98E0A1}">
      <dgm:prSet/>
      <dgm:spPr/>
      <dgm:t>
        <a:bodyPr/>
        <a:lstStyle/>
        <a:p>
          <a:endParaRPr lang="en-SG"/>
        </a:p>
      </dgm:t>
    </dgm:pt>
    <dgm:pt modelId="{A69B2C1B-97EE-44C5-9B86-6CD8BE76467F}" type="sibTrans" cxnId="{D60A3E35-5E97-4A25-B8BA-9A00DA98E0A1}">
      <dgm:prSet/>
      <dgm:spPr/>
      <dgm:t>
        <a:bodyPr/>
        <a:lstStyle/>
        <a:p>
          <a:endParaRPr lang="en-SG"/>
        </a:p>
      </dgm:t>
    </dgm:pt>
    <dgm:pt modelId="{FD4B6EB6-B0FD-4AAF-AFAA-5DE2BC2D6646}">
      <dgm:prSet phldrT="[Text]"/>
      <dgm:spPr/>
      <dgm:t>
        <a:bodyPr/>
        <a:lstStyle/>
        <a:p>
          <a:r>
            <a:rPr lang="en-SG" dirty="0" err="1"/>
            <a:t>ReLU</a:t>
          </a:r>
          <a:r>
            <a:rPr lang="en-SG" dirty="0"/>
            <a:t> activation + pooling</a:t>
          </a:r>
        </a:p>
      </dgm:t>
    </dgm:pt>
    <dgm:pt modelId="{A0ACD2BB-D910-4B25-A3B1-3D2C6C020A07}" type="parTrans" cxnId="{41D36AFD-9D2C-4643-9BC0-CECD4BDCE7C7}">
      <dgm:prSet/>
      <dgm:spPr/>
      <dgm:t>
        <a:bodyPr/>
        <a:lstStyle/>
        <a:p>
          <a:endParaRPr lang="en-SG"/>
        </a:p>
      </dgm:t>
    </dgm:pt>
    <dgm:pt modelId="{C849CEC7-939B-42C8-9F3A-66E941F2E822}" type="sibTrans" cxnId="{41D36AFD-9D2C-4643-9BC0-CECD4BDCE7C7}">
      <dgm:prSet/>
      <dgm:spPr/>
      <dgm:t>
        <a:bodyPr/>
        <a:lstStyle/>
        <a:p>
          <a:endParaRPr lang="en-SG"/>
        </a:p>
      </dgm:t>
    </dgm:pt>
    <dgm:pt modelId="{6D1755B7-7AE8-4E5E-8192-1536F9D7F128}">
      <dgm:prSet phldrT="[Text]"/>
      <dgm:spPr/>
      <dgm:t>
        <a:bodyPr/>
        <a:lstStyle/>
        <a:p>
          <a:r>
            <a:rPr lang="en-SG" dirty="0"/>
            <a:t>Conv. layer 2</a:t>
          </a:r>
        </a:p>
      </dgm:t>
    </dgm:pt>
    <dgm:pt modelId="{BE2E8945-0F9A-4135-9FC4-B26AF49A9DE8}" type="parTrans" cxnId="{CDA5E1B5-56DA-4257-9F23-EE0957B1F67B}">
      <dgm:prSet/>
      <dgm:spPr/>
      <dgm:t>
        <a:bodyPr/>
        <a:lstStyle/>
        <a:p>
          <a:endParaRPr lang="en-SG"/>
        </a:p>
      </dgm:t>
    </dgm:pt>
    <dgm:pt modelId="{4619296B-7D2C-42DF-97B5-FDB835E8DE5F}" type="sibTrans" cxnId="{CDA5E1B5-56DA-4257-9F23-EE0957B1F67B}">
      <dgm:prSet/>
      <dgm:spPr/>
      <dgm:t>
        <a:bodyPr/>
        <a:lstStyle/>
        <a:p>
          <a:endParaRPr lang="en-SG"/>
        </a:p>
      </dgm:t>
    </dgm:pt>
    <dgm:pt modelId="{DB97C901-808E-4ADA-838E-99928E4422DA}">
      <dgm:prSet phldrT="[Text]"/>
      <dgm:spPr/>
      <dgm:t>
        <a:bodyPr/>
        <a:lstStyle/>
        <a:p>
          <a:r>
            <a:rPr lang="en-SG" dirty="0" err="1"/>
            <a:t>ReLU</a:t>
          </a:r>
          <a:r>
            <a:rPr lang="en-SG" dirty="0"/>
            <a:t> activation + pooling</a:t>
          </a:r>
        </a:p>
      </dgm:t>
    </dgm:pt>
    <dgm:pt modelId="{0A1F4472-F793-41B5-ADC7-788E6E576471}" type="parTrans" cxnId="{52C7192F-427F-4C78-83D7-8685612DBABA}">
      <dgm:prSet/>
      <dgm:spPr/>
      <dgm:t>
        <a:bodyPr/>
        <a:lstStyle/>
        <a:p>
          <a:endParaRPr lang="en-SG"/>
        </a:p>
      </dgm:t>
    </dgm:pt>
    <dgm:pt modelId="{97D0FDBD-C4F6-4C72-A6B5-40C411C98CC7}" type="sibTrans" cxnId="{52C7192F-427F-4C78-83D7-8685612DBABA}">
      <dgm:prSet/>
      <dgm:spPr/>
      <dgm:t>
        <a:bodyPr/>
        <a:lstStyle/>
        <a:p>
          <a:endParaRPr lang="en-SG"/>
        </a:p>
      </dgm:t>
    </dgm:pt>
    <dgm:pt modelId="{6546AA59-37B7-4B90-AD78-2B83EDB571A2}">
      <dgm:prSet phldrT="[Text]"/>
      <dgm:spPr/>
      <dgm:t>
        <a:bodyPr/>
        <a:lstStyle/>
        <a:p>
          <a:r>
            <a:rPr lang="en-SG" dirty="0"/>
            <a:t>Conv. layer 3</a:t>
          </a:r>
        </a:p>
      </dgm:t>
    </dgm:pt>
    <dgm:pt modelId="{AD97526F-8008-4FA5-A5F2-F9A58163979C}" type="parTrans" cxnId="{C905F801-F8A6-4A4D-BB6B-7694402CE02F}">
      <dgm:prSet/>
      <dgm:spPr/>
      <dgm:t>
        <a:bodyPr/>
        <a:lstStyle/>
        <a:p>
          <a:endParaRPr lang="en-SG"/>
        </a:p>
      </dgm:t>
    </dgm:pt>
    <dgm:pt modelId="{33D0B0AF-68AE-479F-A859-23BE0E29867D}" type="sibTrans" cxnId="{C905F801-F8A6-4A4D-BB6B-7694402CE02F}">
      <dgm:prSet/>
      <dgm:spPr/>
      <dgm:t>
        <a:bodyPr/>
        <a:lstStyle/>
        <a:p>
          <a:endParaRPr lang="en-SG"/>
        </a:p>
      </dgm:t>
    </dgm:pt>
    <dgm:pt modelId="{01DF41C3-5A4B-4165-8B41-7741D0B4ADE0}">
      <dgm:prSet phldrT="[Text]"/>
      <dgm:spPr/>
      <dgm:t>
        <a:bodyPr/>
        <a:lstStyle/>
        <a:p>
          <a:r>
            <a:rPr lang="en-SG" dirty="0" err="1"/>
            <a:t>ReLU</a:t>
          </a:r>
          <a:r>
            <a:rPr lang="en-SG" dirty="0"/>
            <a:t> activation + pooling</a:t>
          </a:r>
        </a:p>
      </dgm:t>
    </dgm:pt>
    <dgm:pt modelId="{4F607A65-BD07-4970-9A50-F0655F93F7F2}" type="parTrans" cxnId="{3181295D-F87E-44AC-8B7A-A3942F7C0E97}">
      <dgm:prSet/>
      <dgm:spPr/>
      <dgm:t>
        <a:bodyPr/>
        <a:lstStyle/>
        <a:p>
          <a:endParaRPr lang="en-SG"/>
        </a:p>
      </dgm:t>
    </dgm:pt>
    <dgm:pt modelId="{11EED377-D115-4ED0-85A6-72BCB5B9884A}" type="sibTrans" cxnId="{3181295D-F87E-44AC-8B7A-A3942F7C0E97}">
      <dgm:prSet/>
      <dgm:spPr/>
      <dgm:t>
        <a:bodyPr/>
        <a:lstStyle/>
        <a:p>
          <a:endParaRPr lang="en-SG"/>
        </a:p>
      </dgm:t>
    </dgm:pt>
    <dgm:pt modelId="{6FEBEBF0-0938-416A-8679-C3F20BF7445C}">
      <dgm:prSet phldrT="[Text]"/>
      <dgm:spPr/>
      <dgm:t>
        <a:bodyPr/>
        <a:lstStyle/>
        <a:p>
          <a:endParaRPr lang="en-SG" dirty="0"/>
        </a:p>
      </dgm:t>
    </dgm:pt>
    <dgm:pt modelId="{A67F9A76-045F-40D1-BE37-1C15F0A49F63}" type="parTrans" cxnId="{A830D1C0-337E-4F44-B296-9408C6CFADC3}">
      <dgm:prSet/>
      <dgm:spPr/>
      <dgm:t>
        <a:bodyPr/>
        <a:lstStyle/>
        <a:p>
          <a:endParaRPr lang="en-SG"/>
        </a:p>
      </dgm:t>
    </dgm:pt>
    <dgm:pt modelId="{C15000F7-7ECD-4D86-B7B1-23D856944130}" type="sibTrans" cxnId="{A830D1C0-337E-4F44-B296-9408C6CFADC3}">
      <dgm:prSet/>
      <dgm:spPr/>
      <dgm:t>
        <a:bodyPr/>
        <a:lstStyle/>
        <a:p>
          <a:endParaRPr lang="en-SG"/>
        </a:p>
      </dgm:t>
    </dgm:pt>
    <dgm:pt modelId="{175A2C2B-7C26-4211-A50C-7CE72E2AD2F5}" type="pres">
      <dgm:prSet presAssocID="{0AA33611-F8E2-4855-A714-6449213CD794}" presName="linearFlow" presStyleCnt="0">
        <dgm:presLayoutVars>
          <dgm:dir/>
          <dgm:animLvl val="lvl"/>
          <dgm:resizeHandles val="exact"/>
        </dgm:presLayoutVars>
      </dgm:prSet>
      <dgm:spPr/>
    </dgm:pt>
    <dgm:pt modelId="{DBDFA4F5-EF4D-4192-AD08-B932A036286C}" type="pres">
      <dgm:prSet presAssocID="{6F2C1C2F-F9CB-45E9-AD13-AB3A85490224}" presName="composite" presStyleCnt="0"/>
      <dgm:spPr/>
    </dgm:pt>
    <dgm:pt modelId="{8F380225-F62B-4148-85EB-32FA71C87BC0}" type="pres">
      <dgm:prSet presAssocID="{6F2C1C2F-F9CB-45E9-AD13-AB3A85490224}" presName="parTx" presStyleLbl="node1" presStyleIdx="0" presStyleCnt="3">
        <dgm:presLayoutVars>
          <dgm:chMax val="0"/>
          <dgm:chPref val="0"/>
          <dgm:bulletEnabled val="1"/>
        </dgm:presLayoutVars>
      </dgm:prSet>
      <dgm:spPr/>
    </dgm:pt>
    <dgm:pt modelId="{60CC6229-F71E-45DB-ACDD-17466777E6A4}" type="pres">
      <dgm:prSet presAssocID="{6F2C1C2F-F9CB-45E9-AD13-AB3A85490224}" presName="parSh" presStyleLbl="node1" presStyleIdx="0" presStyleCnt="3"/>
      <dgm:spPr/>
    </dgm:pt>
    <dgm:pt modelId="{7E665C0E-3197-4BC5-849F-55E0C1BEE7EB}" type="pres">
      <dgm:prSet presAssocID="{6F2C1C2F-F9CB-45E9-AD13-AB3A85490224}" presName="desTx" presStyleLbl="fgAcc1" presStyleIdx="0" presStyleCnt="3">
        <dgm:presLayoutVars>
          <dgm:bulletEnabled val="1"/>
        </dgm:presLayoutVars>
      </dgm:prSet>
      <dgm:spPr/>
    </dgm:pt>
    <dgm:pt modelId="{531C945E-5DE3-4707-B1FD-C56C52622DC9}" type="pres">
      <dgm:prSet presAssocID="{A69B2C1B-97EE-44C5-9B86-6CD8BE76467F}" presName="sibTrans" presStyleLbl="sibTrans2D1" presStyleIdx="0" presStyleCnt="2"/>
      <dgm:spPr/>
    </dgm:pt>
    <dgm:pt modelId="{82C5F625-2ACC-40E2-972B-54576C1B7566}" type="pres">
      <dgm:prSet presAssocID="{A69B2C1B-97EE-44C5-9B86-6CD8BE76467F}" presName="connTx" presStyleLbl="sibTrans2D1" presStyleIdx="0" presStyleCnt="2"/>
      <dgm:spPr/>
    </dgm:pt>
    <dgm:pt modelId="{A5221B59-4D7E-4D71-B6DC-AA7B13174640}" type="pres">
      <dgm:prSet presAssocID="{6D1755B7-7AE8-4E5E-8192-1536F9D7F128}" presName="composite" presStyleCnt="0"/>
      <dgm:spPr/>
    </dgm:pt>
    <dgm:pt modelId="{298321F3-60B4-49C1-B98B-25B0D84EF909}" type="pres">
      <dgm:prSet presAssocID="{6D1755B7-7AE8-4E5E-8192-1536F9D7F128}" presName="parTx" presStyleLbl="node1" presStyleIdx="0" presStyleCnt="3">
        <dgm:presLayoutVars>
          <dgm:chMax val="0"/>
          <dgm:chPref val="0"/>
          <dgm:bulletEnabled val="1"/>
        </dgm:presLayoutVars>
      </dgm:prSet>
      <dgm:spPr/>
    </dgm:pt>
    <dgm:pt modelId="{7EB1B55F-F86D-47E4-83E4-8D97684742CA}" type="pres">
      <dgm:prSet presAssocID="{6D1755B7-7AE8-4E5E-8192-1536F9D7F128}" presName="parSh" presStyleLbl="node1" presStyleIdx="1" presStyleCnt="3"/>
      <dgm:spPr/>
    </dgm:pt>
    <dgm:pt modelId="{8FF82625-BBBF-4026-B9CE-87AD6590E91C}" type="pres">
      <dgm:prSet presAssocID="{6D1755B7-7AE8-4E5E-8192-1536F9D7F128}" presName="desTx" presStyleLbl="fgAcc1" presStyleIdx="1" presStyleCnt="3">
        <dgm:presLayoutVars>
          <dgm:bulletEnabled val="1"/>
        </dgm:presLayoutVars>
      </dgm:prSet>
      <dgm:spPr/>
    </dgm:pt>
    <dgm:pt modelId="{13472047-2A98-4E31-918E-F10380F2B880}" type="pres">
      <dgm:prSet presAssocID="{4619296B-7D2C-42DF-97B5-FDB835E8DE5F}" presName="sibTrans" presStyleLbl="sibTrans2D1" presStyleIdx="1" presStyleCnt="2"/>
      <dgm:spPr/>
    </dgm:pt>
    <dgm:pt modelId="{404B3880-970D-41CC-B1F6-4064AD06DE70}" type="pres">
      <dgm:prSet presAssocID="{4619296B-7D2C-42DF-97B5-FDB835E8DE5F}" presName="connTx" presStyleLbl="sibTrans2D1" presStyleIdx="1" presStyleCnt="2"/>
      <dgm:spPr/>
    </dgm:pt>
    <dgm:pt modelId="{B48C1365-CB80-4EF8-97AE-6F847F64C288}" type="pres">
      <dgm:prSet presAssocID="{6546AA59-37B7-4B90-AD78-2B83EDB571A2}" presName="composite" presStyleCnt="0"/>
      <dgm:spPr/>
    </dgm:pt>
    <dgm:pt modelId="{B2F01928-5F7E-429F-98DB-9273C394D400}" type="pres">
      <dgm:prSet presAssocID="{6546AA59-37B7-4B90-AD78-2B83EDB571A2}" presName="parTx" presStyleLbl="node1" presStyleIdx="1" presStyleCnt="3">
        <dgm:presLayoutVars>
          <dgm:chMax val="0"/>
          <dgm:chPref val="0"/>
          <dgm:bulletEnabled val="1"/>
        </dgm:presLayoutVars>
      </dgm:prSet>
      <dgm:spPr/>
    </dgm:pt>
    <dgm:pt modelId="{91932E94-2F75-4560-A531-43A5464A34D1}" type="pres">
      <dgm:prSet presAssocID="{6546AA59-37B7-4B90-AD78-2B83EDB571A2}" presName="parSh" presStyleLbl="node1" presStyleIdx="2" presStyleCnt="3"/>
      <dgm:spPr/>
    </dgm:pt>
    <dgm:pt modelId="{5C6246B7-9C94-4281-B250-93B6156945BA}" type="pres">
      <dgm:prSet presAssocID="{6546AA59-37B7-4B90-AD78-2B83EDB571A2}" presName="desTx" presStyleLbl="fgAcc1" presStyleIdx="2" presStyleCnt="3">
        <dgm:presLayoutVars>
          <dgm:bulletEnabled val="1"/>
        </dgm:presLayoutVars>
      </dgm:prSet>
      <dgm:spPr/>
    </dgm:pt>
  </dgm:ptLst>
  <dgm:cxnLst>
    <dgm:cxn modelId="{C905F801-F8A6-4A4D-BB6B-7694402CE02F}" srcId="{0AA33611-F8E2-4855-A714-6449213CD794}" destId="{6546AA59-37B7-4B90-AD78-2B83EDB571A2}" srcOrd="2" destOrd="0" parTransId="{AD97526F-8008-4FA5-A5F2-F9A58163979C}" sibTransId="{33D0B0AF-68AE-479F-A859-23BE0E29867D}"/>
    <dgm:cxn modelId="{18163F08-3147-49A8-A8F9-7D6C9F236B6F}" type="presOf" srcId="{6546AA59-37B7-4B90-AD78-2B83EDB571A2}" destId="{B2F01928-5F7E-429F-98DB-9273C394D400}" srcOrd="0" destOrd="0" presId="urn:microsoft.com/office/officeart/2005/8/layout/process3"/>
    <dgm:cxn modelId="{F3C53912-8DAF-4F0E-AD5A-3E4B1EA77E36}" type="presOf" srcId="{0AA33611-F8E2-4855-A714-6449213CD794}" destId="{175A2C2B-7C26-4211-A50C-7CE72E2AD2F5}" srcOrd="0" destOrd="0" presId="urn:microsoft.com/office/officeart/2005/8/layout/process3"/>
    <dgm:cxn modelId="{ACAE7016-F79A-4917-907D-354A897D9471}" type="presOf" srcId="{6D1755B7-7AE8-4E5E-8192-1536F9D7F128}" destId="{7EB1B55F-F86D-47E4-83E4-8D97684742CA}" srcOrd="1" destOrd="0" presId="urn:microsoft.com/office/officeart/2005/8/layout/process3"/>
    <dgm:cxn modelId="{52C7192F-427F-4C78-83D7-8685612DBABA}" srcId="{6D1755B7-7AE8-4E5E-8192-1536F9D7F128}" destId="{DB97C901-808E-4ADA-838E-99928E4422DA}" srcOrd="0" destOrd="0" parTransId="{0A1F4472-F793-41B5-ADC7-788E6E576471}" sibTransId="{97D0FDBD-C4F6-4C72-A6B5-40C411C98CC7}"/>
    <dgm:cxn modelId="{D60A3E35-5E97-4A25-B8BA-9A00DA98E0A1}" srcId="{0AA33611-F8E2-4855-A714-6449213CD794}" destId="{6F2C1C2F-F9CB-45E9-AD13-AB3A85490224}" srcOrd="0" destOrd="0" parTransId="{3A0FC260-579E-45CE-863A-045DFD4CDD18}" sibTransId="{A69B2C1B-97EE-44C5-9B86-6CD8BE76467F}"/>
    <dgm:cxn modelId="{D7651F5B-06B6-41B8-BF62-EDD506A5256A}" type="presOf" srcId="{DB97C901-808E-4ADA-838E-99928E4422DA}" destId="{8FF82625-BBBF-4026-B9CE-87AD6590E91C}" srcOrd="0" destOrd="0" presId="urn:microsoft.com/office/officeart/2005/8/layout/process3"/>
    <dgm:cxn modelId="{3181295D-F87E-44AC-8B7A-A3942F7C0E97}" srcId="{6546AA59-37B7-4B90-AD78-2B83EDB571A2}" destId="{01DF41C3-5A4B-4165-8B41-7741D0B4ADE0}" srcOrd="0" destOrd="0" parTransId="{4F607A65-BD07-4970-9A50-F0655F93F7F2}" sibTransId="{11EED377-D115-4ED0-85A6-72BCB5B9884A}"/>
    <dgm:cxn modelId="{079EF260-8A3A-4CE9-8BCD-EC0A9EEEED74}" type="presOf" srcId="{4619296B-7D2C-42DF-97B5-FDB835E8DE5F}" destId="{404B3880-970D-41CC-B1F6-4064AD06DE70}" srcOrd="1" destOrd="0" presId="urn:microsoft.com/office/officeart/2005/8/layout/process3"/>
    <dgm:cxn modelId="{96816367-D7B6-4219-8163-12216209DF65}" type="presOf" srcId="{A69B2C1B-97EE-44C5-9B86-6CD8BE76467F}" destId="{82C5F625-2ACC-40E2-972B-54576C1B7566}" srcOrd="1" destOrd="0" presId="urn:microsoft.com/office/officeart/2005/8/layout/process3"/>
    <dgm:cxn modelId="{771F844A-D2CB-4DA1-9286-E5C1EDCC3AB0}" type="presOf" srcId="{FD4B6EB6-B0FD-4AAF-AFAA-5DE2BC2D6646}" destId="{7E665C0E-3197-4BC5-849F-55E0C1BEE7EB}" srcOrd="0" destOrd="0" presId="urn:microsoft.com/office/officeart/2005/8/layout/process3"/>
    <dgm:cxn modelId="{CF48684D-CEF6-4E78-88F3-AA6211F695C2}" type="presOf" srcId="{6546AA59-37B7-4B90-AD78-2B83EDB571A2}" destId="{91932E94-2F75-4560-A531-43A5464A34D1}" srcOrd="1" destOrd="0" presId="urn:microsoft.com/office/officeart/2005/8/layout/process3"/>
    <dgm:cxn modelId="{A8B26F8E-BA0C-4F67-82EF-8CF9BA2F0E85}" type="presOf" srcId="{6D1755B7-7AE8-4E5E-8192-1536F9D7F128}" destId="{298321F3-60B4-49C1-B98B-25B0D84EF909}" srcOrd="0" destOrd="0" presId="urn:microsoft.com/office/officeart/2005/8/layout/process3"/>
    <dgm:cxn modelId="{F1A464A9-3D3F-4357-A5E8-57CEE3A17E18}" type="presOf" srcId="{6FEBEBF0-0938-416A-8679-C3F20BF7445C}" destId="{5C6246B7-9C94-4281-B250-93B6156945BA}" srcOrd="0" destOrd="1" presId="urn:microsoft.com/office/officeart/2005/8/layout/process3"/>
    <dgm:cxn modelId="{CDA5E1B5-56DA-4257-9F23-EE0957B1F67B}" srcId="{0AA33611-F8E2-4855-A714-6449213CD794}" destId="{6D1755B7-7AE8-4E5E-8192-1536F9D7F128}" srcOrd="1" destOrd="0" parTransId="{BE2E8945-0F9A-4135-9FC4-B26AF49A9DE8}" sibTransId="{4619296B-7D2C-42DF-97B5-FDB835E8DE5F}"/>
    <dgm:cxn modelId="{E4858ABB-AED3-461E-9E35-06E7C5E54980}" type="presOf" srcId="{01DF41C3-5A4B-4165-8B41-7741D0B4ADE0}" destId="{5C6246B7-9C94-4281-B250-93B6156945BA}" srcOrd="0" destOrd="0" presId="urn:microsoft.com/office/officeart/2005/8/layout/process3"/>
    <dgm:cxn modelId="{A830D1C0-337E-4F44-B296-9408C6CFADC3}" srcId="{6546AA59-37B7-4B90-AD78-2B83EDB571A2}" destId="{6FEBEBF0-0938-416A-8679-C3F20BF7445C}" srcOrd="1" destOrd="0" parTransId="{A67F9A76-045F-40D1-BE37-1C15F0A49F63}" sibTransId="{C15000F7-7ECD-4D86-B7B1-23D856944130}"/>
    <dgm:cxn modelId="{8DE61EC1-0DEF-4DE1-B449-FF4D39EAAAC2}" type="presOf" srcId="{6F2C1C2F-F9CB-45E9-AD13-AB3A85490224}" destId="{8F380225-F62B-4148-85EB-32FA71C87BC0}" srcOrd="0" destOrd="0" presId="urn:microsoft.com/office/officeart/2005/8/layout/process3"/>
    <dgm:cxn modelId="{1AA794DA-5F5A-4FDC-8217-EB4C0DF136D3}" type="presOf" srcId="{6F2C1C2F-F9CB-45E9-AD13-AB3A85490224}" destId="{60CC6229-F71E-45DB-ACDD-17466777E6A4}" srcOrd="1" destOrd="0" presId="urn:microsoft.com/office/officeart/2005/8/layout/process3"/>
    <dgm:cxn modelId="{4E5051ED-B2B0-4825-AEC9-BFAFD454F4E3}" type="presOf" srcId="{4619296B-7D2C-42DF-97B5-FDB835E8DE5F}" destId="{13472047-2A98-4E31-918E-F10380F2B880}" srcOrd="0" destOrd="0" presId="urn:microsoft.com/office/officeart/2005/8/layout/process3"/>
    <dgm:cxn modelId="{AE30BAFB-12E2-46A7-BF47-C961ED01E55C}" type="presOf" srcId="{A69B2C1B-97EE-44C5-9B86-6CD8BE76467F}" destId="{531C945E-5DE3-4707-B1FD-C56C52622DC9}" srcOrd="0" destOrd="0" presId="urn:microsoft.com/office/officeart/2005/8/layout/process3"/>
    <dgm:cxn modelId="{41D36AFD-9D2C-4643-9BC0-CECD4BDCE7C7}" srcId="{6F2C1C2F-F9CB-45E9-AD13-AB3A85490224}" destId="{FD4B6EB6-B0FD-4AAF-AFAA-5DE2BC2D6646}" srcOrd="0" destOrd="0" parTransId="{A0ACD2BB-D910-4B25-A3B1-3D2C6C020A07}" sibTransId="{C849CEC7-939B-42C8-9F3A-66E941F2E822}"/>
    <dgm:cxn modelId="{FC01DDDF-0F51-46AE-A0B5-7181B03B895D}" type="presParOf" srcId="{175A2C2B-7C26-4211-A50C-7CE72E2AD2F5}" destId="{DBDFA4F5-EF4D-4192-AD08-B932A036286C}" srcOrd="0" destOrd="0" presId="urn:microsoft.com/office/officeart/2005/8/layout/process3"/>
    <dgm:cxn modelId="{CEF3811D-C0D2-4935-A0C6-E467B630E910}" type="presParOf" srcId="{DBDFA4F5-EF4D-4192-AD08-B932A036286C}" destId="{8F380225-F62B-4148-85EB-32FA71C87BC0}" srcOrd="0" destOrd="0" presId="urn:microsoft.com/office/officeart/2005/8/layout/process3"/>
    <dgm:cxn modelId="{EA96D5D3-B12E-41F9-BAE7-FF095EE2B4FE}" type="presParOf" srcId="{DBDFA4F5-EF4D-4192-AD08-B932A036286C}" destId="{60CC6229-F71E-45DB-ACDD-17466777E6A4}" srcOrd="1" destOrd="0" presId="urn:microsoft.com/office/officeart/2005/8/layout/process3"/>
    <dgm:cxn modelId="{D32D123C-37B1-4E01-A9BE-11CD02BE7D0C}" type="presParOf" srcId="{DBDFA4F5-EF4D-4192-AD08-B932A036286C}" destId="{7E665C0E-3197-4BC5-849F-55E0C1BEE7EB}" srcOrd="2" destOrd="0" presId="urn:microsoft.com/office/officeart/2005/8/layout/process3"/>
    <dgm:cxn modelId="{750BB9D9-C975-4C4C-80A6-0F3C40DFF532}" type="presParOf" srcId="{175A2C2B-7C26-4211-A50C-7CE72E2AD2F5}" destId="{531C945E-5DE3-4707-B1FD-C56C52622DC9}" srcOrd="1" destOrd="0" presId="urn:microsoft.com/office/officeart/2005/8/layout/process3"/>
    <dgm:cxn modelId="{D2D5FC7B-23B0-423D-8429-732CCE511AA3}" type="presParOf" srcId="{531C945E-5DE3-4707-B1FD-C56C52622DC9}" destId="{82C5F625-2ACC-40E2-972B-54576C1B7566}" srcOrd="0" destOrd="0" presId="urn:microsoft.com/office/officeart/2005/8/layout/process3"/>
    <dgm:cxn modelId="{EC057C25-2341-4711-A591-5C94AADE2291}" type="presParOf" srcId="{175A2C2B-7C26-4211-A50C-7CE72E2AD2F5}" destId="{A5221B59-4D7E-4D71-B6DC-AA7B13174640}" srcOrd="2" destOrd="0" presId="urn:microsoft.com/office/officeart/2005/8/layout/process3"/>
    <dgm:cxn modelId="{9BB6ADC8-D7D4-44BE-A7C5-BB5243F0D02E}" type="presParOf" srcId="{A5221B59-4D7E-4D71-B6DC-AA7B13174640}" destId="{298321F3-60B4-49C1-B98B-25B0D84EF909}" srcOrd="0" destOrd="0" presId="urn:microsoft.com/office/officeart/2005/8/layout/process3"/>
    <dgm:cxn modelId="{0860C7B0-00BA-40D7-80BC-03557D02410C}" type="presParOf" srcId="{A5221B59-4D7E-4D71-B6DC-AA7B13174640}" destId="{7EB1B55F-F86D-47E4-83E4-8D97684742CA}" srcOrd="1" destOrd="0" presId="urn:microsoft.com/office/officeart/2005/8/layout/process3"/>
    <dgm:cxn modelId="{55471B51-1B18-4368-BA4E-34F4BE3B1505}" type="presParOf" srcId="{A5221B59-4D7E-4D71-B6DC-AA7B13174640}" destId="{8FF82625-BBBF-4026-B9CE-87AD6590E91C}" srcOrd="2" destOrd="0" presId="urn:microsoft.com/office/officeart/2005/8/layout/process3"/>
    <dgm:cxn modelId="{15350D25-C39D-4562-8292-FEFB67191A9C}" type="presParOf" srcId="{175A2C2B-7C26-4211-A50C-7CE72E2AD2F5}" destId="{13472047-2A98-4E31-918E-F10380F2B880}" srcOrd="3" destOrd="0" presId="urn:microsoft.com/office/officeart/2005/8/layout/process3"/>
    <dgm:cxn modelId="{576903E9-D908-41D1-8307-54C0F9FF0136}" type="presParOf" srcId="{13472047-2A98-4E31-918E-F10380F2B880}" destId="{404B3880-970D-41CC-B1F6-4064AD06DE70}" srcOrd="0" destOrd="0" presId="urn:microsoft.com/office/officeart/2005/8/layout/process3"/>
    <dgm:cxn modelId="{EFEF5245-ED76-4B29-A68E-E84BD7955540}" type="presParOf" srcId="{175A2C2B-7C26-4211-A50C-7CE72E2AD2F5}" destId="{B48C1365-CB80-4EF8-97AE-6F847F64C288}" srcOrd="4" destOrd="0" presId="urn:microsoft.com/office/officeart/2005/8/layout/process3"/>
    <dgm:cxn modelId="{A333649A-D44E-4CEF-A476-0C1283FAA533}" type="presParOf" srcId="{B48C1365-CB80-4EF8-97AE-6F847F64C288}" destId="{B2F01928-5F7E-429F-98DB-9273C394D400}" srcOrd="0" destOrd="0" presId="urn:microsoft.com/office/officeart/2005/8/layout/process3"/>
    <dgm:cxn modelId="{0970B820-889A-46E7-98CF-98C30DEF3D2D}" type="presParOf" srcId="{B48C1365-CB80-4EF8-97AE-6F847F64C288}" destId="{91932E94-2F75-4560-A531-43A5464A34D1}" srcOrd="1" destOrd="0" presId="urn:microsoft.com/office/officeart/2005/8/layout/process3"/>
    <dgm:cxn modelId="{BA313498-9B9C-4BA5-A8C1-F1C397A0C009}" type="presParOf" srcId="{B48C1365-CB80-4EF8-97AE-6F847F64C288}" destId="{5C6246B7-9C94-4281-B250-93B6156945BA}"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A33611-F8E2-4855-A714-6449213CD794}"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SG"/>
        </a:p>
      </dgm:t>
    </dgm:pt>
    <dgm:pt modelId="{6F2C1C2F-F9CB-45E9-AD13-AB3A85490224}">
      <dgm:prSet phldrT="[Text]"/>
      <dgm:spPr/>
      <dgm:t>
        <a:bodyPr/>
        <a:lstStyle/>
        <a:p>
          <a:r>
            <a:rPr lang="en-SG" dirty="0"/>
            <a:t>Linear layer 1</a:t>
          </a:r>
        </a:p>
      </dgm:t>
    </dgm:pt>
    <dgm:pt modelId="{3A0FC260-579E-45CE-863A-045DFD4CDD18}" type="parTrans" cxnId="{D60A3E35-5E97-4A25-B8BA-9A00DA98E0A1}">
      <dgm:prSet/>
      <dgm:spPr/>
      <dgm:t>
        <a:bodyPr/>
        <a:lstStyle/>
        <a:p>
          <a:endParaRPr lang="en-SG"/>
        </a:p>
      </dgm:t>
    </dgm:pt>
    <dgm:pt modelId="{A69B2C1B-97EE-44C5-9B86-6CD8BE76467F}" type="sibTrans" cxnId="{D60A3E35-5E97-4A25-B8BA-9A00DA98E0A1}">
      <dgm:prSet/>
      <dgm:spPr/>
      <dgm:t>
        <a:bodyPr/>
        <a:lstStyle/>
        <a:p>
          <a:endParaRPr lang="en-SG"/>
        </a:p>
      </dgm:t>
    </dgm:pt>
    <dgm:pt modelId="{FD4B6EB6-B0FD-4AAF-AFAA-5DE2BC2D6646}">
      <dgm:prSet phldrT="[Text]"/>
      <dgm:spPr/>
      <dgm:t>
        <a:bodyPr/>
        <a:lstStyle/>
        <a:p>
          <a:r>
            <a:rPr lang="en-SG" dirty="0" err="1"/>
            <a:t>ReLU</a:t>
          </a:r>
          <a:r>
            <a:rPr lang="en-SG" dirty="0"/>
            <a:t> activation + dropout</a:t>
          </a:r>
        </a:p>
      </dgm:t>
    </dgm:pt>
    <dgm:pt modelId="{A0ACD2BB-D910-4B25-A3B1-3D2C6C020A07}" type="parTrans" cxnId="{41D36AFD-9D2C-4643-9BC0-CECD4BDCE7C7}">
      <dgm:prSet/>
      <dgm:spPr/>
      <dgm:t>
        <a:bodyPr/>
        <a:lstStyle/>
        <a:p>
          <a:endParaRPr lang="en-SG"/>
        </a:p>
      </dgm:t>
    </dgm:pt>
    <dgm:pt modelId="{C849CEC7-939B-42C8-9F3A-66E941F2E822}" type="sibTrans" cxnId="{41D36AFD-9D2C-4643-9BC0-CECD4BDCE7C7}">
      <dgm:prSet/>
      <dgm:spPr/>
      <dgm:t>
        <a:bodyPr/>
        <a:lstStyle/>
        <a:p>
          <a:endParaRPr lang="en-SG"/>
        </a:p>
      </dgm:t>
    </dgm:pt>
    <dgm:pt modelId="{6D1755B7-7AE8-4E5E-8192-1536F9D7F128}">
      <dgm:prSet phldrT="[Text]"/>
      <dgm:spPr/>
      <dgm:t>
        <a:bodyPr/>
        <a:lstStyle/>
        <a:p>
          <a:r>
            <a:rPr lang="en-SG" dirty="0"/>
            <a:t>Linear layer 2</a:t>
          </a:r>
        </a:p>
      </dgm:t>
    </dgm:pt>
    <dgm:pt modelId="{BE2E8945-0F9A-4135-9FC4-B26AF49A9DE8}" type="parTrans" cxnId="{CDA5E1B5-56DA-4257-9F23-EE0957B1F67B}">
      <dgm:prSet/>
      <dgm:spPr/>
      <dgm:t>
        <a:bodyPr/>
        <a:lstStyle/>
        <a:p>
          <a:endParaRPr lang="en-SG"/>
        </a:p>
      </dgm:t>
    </dgm:pt>
    <dgm:pt modelId="{4619296B-7D2C-42DF-97B5-FDB835E8DE5F}" type="sibTrans" cxnId="{CDA5E1B5-56DA-4257-9F23-EE0957B1F67B}">
      <dgm:prSet/>
      <dgm:spPr/>
      <dgm:t>
        <a:bodyPr/>
        <a:lstStyle/>
        <a:p>
          <a:endParaRPr lang="en-SG"/>
        </a:p>
      </dgm:t>
    </dgm:pt>
    <dgm:pt modelId="{DB97C901-808E-4ADA-838E-99928E4422DA}">
      <dgm:prSet phldrT="[Text]"/>
      <dgm:spPr/>
      <dgm:t>
        <a:bodyPr/>
        <a:lstStyle/>
        <a:p>
          <a:r>
            <a:rPr lang="en-SG" dirty="0" err="1"/>
            <a:t>ReLU</a:t>
          </a:r>
          <a:r>
            <a:rPr lang="en-SG" dirty="0"/>
            <a:t> activation + dropout</a:t>
          </a:r>
        </a:p>
      </dgm:t>
    </dgm:pt>
    <dgm:pt modelId="{0A1F4472-F793-41B5-ADC7-788E6E576471}" type="parTrans" cxnId="{52C7192F-427F-4C78-83D7-8685612DBABA}">
      <dgm:prSet/>
      <dgm:spPr/>
      <dgm:t>
        <a:bodyPr/>
        <a:lstStyle/>
        <a:p>
          <a:endParaRPr lang="en-SG"/>
        </a:p>
      </dgm:t>
    </dgm:pt>
    <dgm:pt modelId="{97D0FDBD-C4F6-4C72-A6B5-40C411C98CC7}" type="sibTrans" cxnId="{52C7192F-427F-4C78-83D7-8685612DBABA}">
      <dgm:prSet/>
      <dgm:spPr/>
      <dgm:t>
        <a:bodyPr/>
        <a:lstStyle/>
        <a:p>
          <a:endParaRPr lang="en-SG"/>
        </a:p>
      </dgm:t>
    </dgm:pt>
    <dgm:pt modelId="{6546AA59-37B7-4B90-AD78-2B83EDB571A2}">
      <dgm:prSet phldrT="[Text]"/>
      <dgm:spPr/>
      <dgm:t>
        <a:bodyPr/>
        <a:lstStyle/>
        <a:p>
          <a:r>
            <a:rPr lang="en-SG" dirty="0"/>
            <a:t>Linear layer 3</a:t>
          </a:r>
        </a:p>
      </dgm:t>
    </dgm:pt>
    <dgm:pt modelId="{AD97526F-8008-4FA5-A5F2-F9A58163979C}" type="parTrans" cxnId="{C905F801-F8A6-4A4D-BB6B-7694402CE02F}">
      <dgm:prSet/>
      <dgm:spPr/>
      <dgm:t>
        <a:bodyPr/>
        <a:lstStyle/>
        <a:p>
          <a:endParaRPr lang="en-SG"/>
        </a:p>
      </dgm:t>
    </dgm:pt>
    <dgm:pt modelId="{33D0B0AF-68AE-479F-A859-23BE0E29867D}" type="sibTrans" cxnId="{C905F801-F8A6-4A4D-BB6B-7694402CE02F}">
      <dgm:prSet/>
      <dgm:spPr/>
      <dgm:t>
        <a:bodyPr/>
        <a:lstStyle/>
        <a:p>
          <a:endParaRPr lang="en-SG"/>
        </a:p>
      </dgm:t>
    </dgm:pt>
    <dgm:pt modelId="{01DF41C3-5A4B-4165-8B41-7741D0B4ADE0}">
      <dgm:prSet phldrT="[Text]"/>
      <dgm:spPr/>
      <dgm:t>
        <a:bodyPr/>
        <a:lstStyle/>
        <a:p>
          <a:r>
            <a:rPr lang="en-SG" dirty="0" err="1"/>
            <a:t>ReLU</a:t>
          </a:r>
          <a:r>
            <a:rPr lang="en-SG" dirty="0"/>
            <a:t> activation + dropout</a:t>
          </a:r>
        </a:p>
      </dgm:t>
    </dgm:pt>
    <dgm:pt modelId="{4F607A65-BD07-4970-9A50-F0655F93F7F2}" type="parTrans" cxnId="{3181295D-F87E-44AC-8B7A-A3942F7C0E97}">
      <dgm:prSet/>
      <dgm:spPr/>
      <dgm:t>
        <a:bodyPr/>
        <a:lstStyle/>
        <a:p>
          <a:endParaRPr lang="en-SG"/>
        </a:p>
      </dgm:t>
    </dgm:pt>
    <dgm:pt modelId="{11EED377-D115-4ED0-85A6-72BCB5B9884A}" type="sibTrans" cxnId="{3181295D-F87E-44AC-8B7A-A3942F7C0E97}">
      <dgm:prSet/>
      <dgm:spPr/>
      <dgm:t>
        <a:bodyPr/>
        <a:lstStyle/>
        <a:p>
          <a:endParaRPr lang="en-SG"/>
        </a:p>
      </dgm:t>
    </dgm:pt>
    <dgm:pt modelId="{6FEBEBF0-0938-416A-8679-C3F20BF7445C}">
      <dgm:prSet phldrT="[Text]"/>
      <dgm:spPr/>
      <dgm:t>
        <a:bodyPr/>
        <a:lstStyle/>
        <a:p>
          <a:r>
            <a:rPr lang="en-SG" dirty="0"/>
            <a:t>Output layer</a:t>
          </a:r>
        </a:p>
      </dgm:t>
    </dgm:pt>
    <dgm:pt modelId="{A67F9A76-045F-40D1-BE37-1C15F0A49F63}" type="parTrans" cxnId="{A830D1C0-337E-4F44-B296-9408C6CFADC3}">
      <dgm:prSet/>
      <dgm:spPr/>
      <dgm:t>
        <a:bodyPr/>
        <a:lstStyle/>
        <a:p>
          <a:endParaRPr lang="en-SG"/>
        </a:p>
      </dgm:t>
    </dgm:pt>
    <dgm:pt modelId="{C15000F7-7ECD-4D86-B7B1-23D856944130}" type="sibTrans" cxnId="{A830D1C0-337E-4F44-B296-9408C6CFADC3}">
      <dgm:prSet/>
      <dgm:spPr/>
      <dgm:t>
        <a:bodyPr/>
        <a:lstStyle/>
        <a:p>
          <a:endParaRPr lang="en-SG"/>
        </a:p>
      </dgm:t>
    </dgm:pt>
    <dgm:pt modelId="{DAE0CD78-2E85-4735-AFEA-FF2A09C6FF10}">
      <dgm:prSet phldrT="[Text]"/>
      <dgm:spPr/>
      <dgm:t>
        <a:bodyPr/>
        <a:lstStyle/>
        <a:p>
          <a:r>
            <a:rPr lang="en-SG" dirty="0"/>
            <a:t>Sigmoid activation</a:t>
          </a:r>
        </a:p>
      </dgm:t>
    </dgm:pt>
    <dgm:pt modelId="{12D65ABB-6451-4111-9398-BD09BA1C92B1}" type="parTrans" cxnId="{9690B359-E594-4F46-884A-20746F9B1628}">
      <dgm:prSet/>
      <dgm:spPr/>
      <dgm:t>
        <a:bodyPr/>
        <a:lstStyle/>
        <a:p>
          <a:endParaRPr lang="en-SG"/>
        </a:p>
      </dgm:t>
    </dgm:pt>
    <dgm:pt modelId="{96E505B4-6D2A-49BC-A0D5-2BB95A2D9FBF}" type="sibTrans" cxnId="{9690B359-E594-4F46-884A-20746F9B1628}">
      <dgm:prSet/>
      <dgm:spPr/>
      <dgm:t>
        <a:bodyPr/>
        <a:lstStyle/>
        <a:p>
          <a:endParaRPr lang="en-SG"/>
        </a:p>
      </dgm:t>
    </dgm:pt>
    <dgm:pt modelId="{175A2C2B-7C26-4211-A50C-7CE72E2AD2F5}" type="pres">
      <dgm:prSet presAssocID="{0AA33611-F8E2-4855-A714-6449213CD794}" presName="linearFlow" presStyleCnt="0">
        <dgm:presLayoutVars>
          <dgm:dir/>
          <dgm:animLvl val="lvl"/>
          <dgm:resizeHandles val="exact"/>
        </dgm:presLayoutVars>
      </dgm:prSet>
      <dgm:spPr/>
    </dgm:pt>
    <dgm:pt modelId="{DBDFA4F5-EF4D-4192-AD08-B932A036286C}" type="pres">
      <dgm:prSet presAssocID="{6F2C1C2F-F9CB-45E9-AD13-AB3A85490224}" presName="composite" presStyleCnt="0"/>
      <dgm:spPr/>
    </dgm:pt>
    <dgm:pt modelId="{8F380225-F62B-4148-85EB-32FA71C87BC0}" type="pres">
      <dgm:prSet presAssocID="{6F2C1C2F-F9CB-45E9-AD13-AB3A85490224}" presName="parTx" presStyleLbl="node1" presStyleIdx="0" presStyleCnt="4">
        <dgm:presLayoutVars>
          <dgm:chMax val="0"/>
          <dgm:chPref val="0"/>
          <dgm:bulletEnabled val="1"/>
        </dgm:presLayoutVars>
      </dgm:prSet>
      <dgm:spPr/>
    </dgm:pt>
    <dgm:pt modelId="{60CC6229-F71E-45DB-ACDD-17466777E6A4}" type="pres">
      <dgm:prSet presAssocID="{6F2C1C2F-F9CB-45E9-AD13-AB3A85490224}" presName="parSh" presStyleLbl="node1" presStyleIdx="0" presStyleCnt="4"/>
      <dgm:spPr/>
    </dgm:pt>
    <dgm:pt modelId="{7E665C0E-3197-4BC5-849F-55E0C1BEE7EB}" type="pres">
      <dgm:prSet presAssocID="{6F2C1C2F-F9CB-45E9-AD13-AB3A85490224}" presName="desTx" presStyleLbl="fgAcc1" presStyleIdx="0" presStyleCnt="4">
        <dgm:presLayoutVars>
          <dgm:bulletEnabled val="1"/>
        </dgm:presLayoutVars>
      </dgm:prSet>
      <dgm:spPr/>
    </dgm:pt>
    <dgm:pt modelId="{531C945E-5DE3-4707-B1FD-C56C52622DC9}" type="pres">
      <dgm:prSet presAssocID="{A69B2C1B-97EE-44C5-9B86-6CD8BE76467F}" presName="sibTrans" presStyleLbl="sibTrans2D1" presStyleIdx="0" presStyleCnt="3"/>
      <dgm:spPr/>
    </dgm:pt>
    <dgm:pt modelId="{82C5F625-2ACC-40E2-972B-54576C1B7566}" type="pres">
      <dgm:prSet presAssocID="{A69B2C1B-97EE-44C5-9B86-6CD8BE76467F}" presName="connTx" presStyleLbl="sibTrans2D1" presStyleIdx="0" presStyleCnt="3"/>
      <dgm:spPr/>
    </dgm:pt>
    <dgm:pt modelId="{A5221B59-4D7E-4D71-B6DC-AA7B13174640}" type="pres">
      <dgm:prSet presAssocID="{6D1755B7-7AE8-4E5E-8192-1536F9D7F128}" presName="composite" presStyleCnt="0"/>
      <dgm:spPr/>
    </dgm:pt>
    <dgm:pt modelId="{298321F3-60B4-49C1-B98B-25B0D84EF909}" type="pres">
      <dgm:prSet presAssocID="{6D1755B7-7AE8-4E5E-8192-1536F9D7F128}" presName="parTx" presStyleLbl="node1" presStyleIdx="0" presStyleCnt="4">
        <dgm:presLayoutVars>
          <dgm:chMax val="0"/>
          <dgm:chPref val="0"/>
          <dgm:bulletEnabled val="1"/>
        </dgm:presLayoutVars>
      </dgm:prSet>
      <dgm:spPr/>
    </dgm:pt>
    <dgm:pt modelId="{7EB1B55F-F86D-47E4-83E4-8D97684742CA}" type="pres">
      <dgm:prSet presAssocID="{6D1755B7-7AE8-4E5E-8192-1536F9D7F128}" presName="parSh" presStyleLbl="node1" presStyleIdx="1" presStyleCnt="4"/>
      <dgm:spPr/>
    </dgm:pt>
    <dgm:pt modelId="{8FF82625-BBBF-4026-B9CE-87AD6590E91C}" type="pres">
      <dgm:prSet presAssocID="{6D1755B7-7AE8-4E5E-8192-1536F9D7F128}" presName="desTx" presStyleLbl="fgAcc1" presStyleIdx="1" presStyleCnt="4">
        <dgm:presLayoutVars>
          <dgm:bulletEnabled val="1"/>
        </dgm:presLayoutVars>
      </dgm:prSet>
      <dgm:spPr/>
    </dgm:pt>
    <dgm:pt modelId="{13472047-2A98-4E31-918E-F10380F2B880}" type="pres">
      <dgm:prSet presAssocID="{4619296B-7D2C-42DF-97B5-FDB835E8DE5F}" presName="sibTrans" presStyleLbl="sibTrans2D1" presStyleIdx="1" presStyleCnt="3"/>
      <dgm:spPr/>
    </dgm:pt>
    <dgm:pt modelId="{404B3880-970D-41CC-B1F6-4064AD06DE70}" type="pres">
      <dgm:prSet presAssocID="{4619296B-7D2C-42DF-97B5-FDB835E8DE5F}" presName="connTx" presStyleLbl="sibTrans2D1" presStyleIdx="1" presStyleCnt="3"/>
      <dgm:spPr/>
    </dgm:pt>
    <dgm:pt modelId="{B48C1365-CB80-4EF8-97AE-6F847F64C288}" type="pres">
      <dgm:prSet presAssocID="{6546AA59-37B7-4B90-AD78-2B83EDB571A2}" presName="composite" presStyleCnt="0"/>
      <dgm:spPr/>
    </dgm:pt>
    <dgm:pt modelId="{B2F01928-5F7E-429F-98DB-9273C394D400}" type="pres">
      <dgm:prSet presAssocID="{6546AA59-37B7-4B90-AD78-2B83EDB571A2}" presName="parTx" presStyleLbl="node1" presStyleIdx="1" presStyleCnt="4">
        <dgm:presLayoutVars>
          <dgm:chMax val="0"/>
          <dgm:chPref val="0"/>
          <dgm:bulletEnabled val="1"/>
        </dgm:presLayoutVars>
      </dgm:prSet>
      <dgm:spPr/>
    </dgm:pt>
    <dgm:pt modelId="{91932E94-2F75-4560-A531-43A5464A34D1}" type="pres">
      <dgm:prSet presAssocID="{6546AA59-37B7-4B90-AD78-2B83EDB571A2}" presName="parSh" presStyleLbl="node1" presStyleIdx="2" presStyleCnt="4"/>
      <dgm:spPr/>
    </dgm:pt>
    <dgm:pt modelId="{5C6246B7-9C94-4281-B250-93B6156945BA}" type="pres">
      <dgm:prSet presAssocID="{6546AA59-37B7-4B90-AD78-2B83EDB571A2}" presName="desTx" presStyleLbl="fgAcc1" presStyleIdx="2" presStyleCnt="4">
        <dgm:presLayoutVars>
          <dgm:bulletEnabled val="1"/>
        </dgm:presLayoutVars>
      </dgm:prSet>
      <dgm:spPr/>
    </dgm:pt>
    <dgm:pt modelId="{8E717AEB-2786-4463-80CC-639EDFCABAC3}" type="pres">
      <dgm:prSet presAssocID="{33D0B0AF-68AE-479F-A859-23BE0E29867D}" presName="sibTrans" presStyleLbl="sibTrans2D1" presStyleIdx="2" presStyleCnt="3"/>
      <dgm:spPr/>
    </dgm:pt>
    <dgm:pt modelId="{B22EE3C3-9A51-4E4C-ACCC-F3A565477CE2}" type="pres">
      <dgm:prSet presAssocID="{33D0B0AF-68AE-479F-A859-23BE0E29867D}" presName="connTx" presStyleLbl="sibTrans2D1" presStyleIdx="2" presStyleCnt="3"/>
      <dgm:spPr/>
    </dgm:pt>
    <dgm:pt modelId="{9891CE89-E975-4FFA-A14C-1DB51D4D31BE}" type="pres">
      <dgm:prSet presAssocID="{6FEBEBF0-0938-416A-8679-C3F20BF7445C}" presName="composite" presStyleCnt="0"/>
      <dgm:spPr/>
    </dgm:pt>
    <dgm:pt modelId="{968E6FC1-9014-420A-B3E5-9EC6964AA0F6}" type="pres">
      <dgm:prSet presAssocID="{6FEBEBF0-0938-416A-8679-C3F20BF7445C}" presName="parTx" presStyleLbl="node1" presStyleIdx="2" presStyleCnt="4">
        <dgm:presLayoutVars>
          <dgm:chMax val="0"/>
          <dgm:chPref val="0"/>
          <dgm:bulletEnabled val="1"/>
        </dgm:presLayoutVars>
      </dgm:prSet>
      <dgm:spPr/>
    </dgm:pt>
    <dgm:pt modelId="{4FA850EC-BE0C-40ED-AEF9-DC78A1F81402}" type="pres">
      <dgm:prSet presAssocID="{6FEBEBF0-0938-416A-8679-C3F20BF7445C}" presName="parSh" presStyleLbl="node1" presStyleIdx="3" presStyleCnt="4"/>
      <dgm:spPr/>
    </dgm:pt>
    <dgm:pt modelId="{BCE78066-B00C-4532-9B8F-6BC4E1897042}" type="pres">
      <dgm:prSet presAssocID="{6FEBEBF0-0938-416A-8679-C3F20BF7445C}" presName="desTx" presStyleLbl="fgAcc1" presStyleIdx="3" presStyleCnt="4">
        <dgm:presLayoutVars>
          <dgm:bulletEnabled val="1"/>
        </dgm:presLayoutVars>
      </dgm:prSet>
      <dgm:spPr/>
    </dgm:pt>
  </dgm:ptLst>
  <dgm:cxnLst>
    <dgm:cxn modelId="{C905F801-F8A6-4A4D-BB6B-7694402CE02F}" srcId="{0AA33611-F8E2-4855-A714-6449213CD794}" destId="{6546AA59-37B7-4B90-AD78-2B83EDB571A2}" srcOrd="2" destOrd="0" parTransId="{AD97526F-8008-4FA5-A5F2-F9A58163979C}" sibTransId="{33D0B0AF-68AE-479F-A859-23BE0E29867D}"/>
    <dgm:cxn modelId="{18163F08-3147-49A8-A8F9-7D6C9F236B6F}" type="presOf" srcId="{6546AA59-37B7-4B90-AD78-2B83EDB571A2}" destId="{B2F01928-5F7E-429F-98DB-9273C394D400}" srcOrd="0" destOrd="0" presId="urn:microsoft.com/office/officeart/2005/8/layout/process3"/>
    <dgm:cxn modelId="{6F4D6E0B-7CBE-4807-B672-065DE12C7027}" type="presOf" srcId="{6FEBEBF0-0938-416A-8679-C3F20BF7445C}" destId="{968E6FC1-9014-420A-B3E5-9EC6964AA0F6}" srcOrd="0" destOrd="0" presId="urn:microsoft.com/office/officeart/2005/8/layout/process3"/>
    <dgm:cxn modelId="{F3C53912-8DAF-4F0E-AD5A-3E4B1EA77E36}" type="presOf" srcId="{0AA33611-F8E2-4855-A714-6449213CD794}" destId="{175A2C2B-7C26-4211-A50C-7CE72E2AD2F5}" srcOrd="0" destOrd="0" presId="urn:microsoft.com/office/officeart/2005/8/layout/process3"/>
    <dgm:cxn modelId="{ACAE7016-F79A-4917-907D-354A897D9471}" type="presOf" srcId="{6D1755B7-7AE8-4E5E-8192-1536F9D7F128}" destId="{7EB1B55F-F86D-47E4-83E4-8D97684742CA}" srcOrd="1" destOrd="0" presId="urn:microsoft.com/office/officeart/2005/8/layout/process3"/>
    <dgm:cxn modelId="{D7D1F91C-3748-48BA-8237-3E5A4CB8BEA6}" type="presOf" srcId="{DAE0CD78-2E85-4735-AFEA-FF2A09C6FF10}" destId="{BCE78066-B00C-4532-9B8F-6BC4E1897042}" srcOrd="0" destOrd="0" presId="urn:microsoft.com/office/officeart/2005/8/layout/process3"/>
    <dgm:cxn modelId="{52C7192F-427F-4C78-83D7-8685612DBABA}" srcId="{6D1755B7-7AE8-4E5E-8192-1536F9D7F128}" destId="{DB97C901-808E-4ADA-838E-99928E4422DA}" srcOrd="0" destOrd="0" parTransId="{0A1F4472-F793-41B5-ADC7-788E6E576471}" sibTransId="{97D0FDBD-C4F6-4C72-A6B5-40C411C98CC7}"/>
    <dgm:cxn modelId="{D60A3E35-5E97-4A25-B8BA-9A00DA98E0A1}" srcId="{0AA33611-F8E2-4855-A714-6449213CD794}" destId="{6F2C1C2F-F9CB-45E9-AD13-AB3A85490224}" srcOrd="0" destOrd="0" parTransId="{3A0FC260-579E-45CE-863A-045DFD4CDD18}" sibTransId="{A69B2C1B-97EE-44C5-9B86-6CD8BE76467F}"/>
    <dgm:cxn modelId="{D7651F5B-06B6-41B8-BF62-EDD506A5256A}" type="presOf" srcId="{DB97C901-808E-4ADA-838E-99928E4422DA}" destId="{8FF82625-BBBF-4026-B9CE-87AD6590E91C}" srcOrd="0" destOrd="0" presId="urn:microsoft.com/office/officeart/2005/8/layout/process3"/>
    <dgm:cxn modelId="{3181295D-F87E-44AC-8B7A-A3942F7C0E97}" srcId="{6546AA59-37B7-4B90-AD78-2B83EDB571A2}" destId="{01DF41C3-5A4B-4165-8B41-7741D0B4ADE0}" srcOrd="0" destOrd="0" parTransId="{4F607A65-BD07-4970-9A50-F0655F93F7F2}" sibTransId="{11EED377-D115-4ED0-85A6-72BCB5B9884A}"/>
    <dgm:cxn modelId="{079EF260-8A3A-4CE9-8BCD-EC0A9EEEED74}" type="presOf" srcId="{4619296B-7D2C-42DF-97B5-FDB835E8DE5F}" destId="{404B3880-970D-41CC-B1F6-4064AD06DE70}" srcOrd="1" destOrd="0" presId="urn:microsoft.com/office/officeart/2005/8/layout/process3"/>
    <dgm:cxn modelId="{96816367-D7B6-4219-8163-12216209DF65}" type="presOf" srcId="{A69B2C1B-97EE-44C5-9B86-6CD8BE76467F}" destId="{82C5F625-2ACC-40E2-972B-54576C1B7566}" srcOrd="1" destOrd="0" presId="urn:microsoft.com/office/officeart/2005/8/layout/process3"/>
    <dgm:cxn modelId="{771F844A-D2CB-4DA1-9286-E5C1EDCC3AB0}" type="presOf" srcId="{FD4B6EB6-B0FD-4AAF-AFAA-5DE2BC2D6646}" destId="{7E665C0E-3197-4BC5-849F-55E0C1BEE7EB}" srcOrd="0" destOrd="0" presId="urn:microsoft.com/office/officeart/2005/8/layout/process3"/>
    <dgm:cxn modelId="{CF48684D-CEF6-4E78-88F3-AA6211F695C2}" type="presOf" srcId="{6546AA59-37B7-4B90-AD78-2B83EDB571A2}" destId="{91932E94-2F75-4560-A531-43A5464A34D1}" srcOrd="1" destOrd="0" presId="urn:microsoft.com/office/officeart/2005/8/layout/process3"/>
    <dgm:cxn modelId="{B3194B53-81AA-406E-9AF7-6BC9CC8C91CE}" type="presOf" srcId="{33D0B0AF-68AE-479F-A859-23BE0E29867D}" destId="{8E717AEB-2786-4463-80CC-639EDFCABAC3}" srcOrd="0" destOrd="0" presId="urn:microsoft.com/office/officeart/2005/8/layout/process3"/>
    <dgm:cxn modelId="{9690B359-E594-4F46-884A-20746F9B1628}" srcId="{6FEBEBF0-0938-416A-8679-C3F20BF7445C}" destId="{DAE0CD78-2E85-4735-AFEA-FF2A09C6FF10}" srcOrd="0" destOrd="0" parTransId="{12D65ABB-6451-4111-9398-BD09BA1C92B1}" sibTransId="{96E505B4-6D2A-49BC-A0D5-2BB95A2D9FBF}"/>
    <dgm:cxn modelId="{52746F7A-CB05-43C1-A264-28E9C0178140}" type="presOf" srcId="{33D0B0AF-68AE-479F-A859-23BE0E29867D}" destId="{B22EE3C3-9A51-4E4C-ACCC-F3A565477CE2}" srcOrd="1" destOrd="0" presId="urn:microsoft.com/office/officeart/2005/8/layout/process3"/>
    <dgm:cxn modelId="{A8B26F8E-BA0C-4F67-82EF-8CF9BA2F0E85}" type="presOf" srcId="{6D1755B7-7AE8-4E5E-8192-1536F9D7F128}" destId="{298321F3-60B4-49C1-B98B-25B0D84EF909}" srcOrd="0" destOrd="0" presId="urn:microsoft.com/office/officeart/2005/8/layout/process3"/>
    <dgm:cxn modelId="{CDA5E1B5-56DA-4257-9F23-EE0957B1F67B}" srcId="{0AA33611-F8E2-4855-A714-6449213CD794}" destId="{6D1755B7-7AE8-4E5E-8192-1536F9D7F128}" srcOrd="1" destOrd="0" parTransId="{BE2E8945-0F9A-4135-9FC4-B26AF49A9DE8}" sibTransId="{4619296B-7D2C-42DF-97B5-FDB835E8DE5F}"/>
    <dgm:cxn modelId="{64556FBB-4455-4385-99DB-6EBA54B775FD}" type="presOf" srcId="{6FEBEBF0-0938-416A-8679-C3F20BF7445C}" destId="{4FA850EC-BE0C-40ED-AEF9-DC78A1F81402}" srcOrd="1" destOrd="0" presId="urn:microsoft.com/office/officeart/2005/8/layout/process3"/>
    <dgm:cxn modelId="{E4858ABB-AED3-461E-9E35-06E7C5E54980}" type="presOf" srcId="{01DF41C3-5A4B-4165-8B41-7741D0B4ADE0}" destId="{5C6246B7-9C94-4281-B250-93B6156945BA}" srcOrd="0" destOrd="0" presId="urn:microsoft.com/office/officeart/2005/8/layout/process3"/>
    <dgm:cxn modelId="{A830D1C0-337E-4F44-B296-9408C6CFADC3}" srcId="{0AA33611-F8E2-4855-A714-6449213CD794}" destId="{6FEBEBF0-0938-416A-8679-C3F20BF7445C}" srcOrd="3" destOrd="0" parTransId="{A67F9A76-045F-40D1-BE37-1C15F0A49F63}" sibTransId="{C15000F7-7ECD-4D86-B7B1-23D856944130}"/>
    <dgm:cxn modelId="{8DE61EC1-0DEF-4DE1-B449-FF4D39EAAAC2}" type="presOf" srcId="{6F2C1C2F-F9CB-45E9-AD13-AB3A85490224}" destId="{8F380225-F62B-4148-85EB-32FA71C87BC0}" srcOrd="0" destOrd="0" presId="urn:microsoft.com/office/officeart/2005/8/layout/process3"/>
    <dgm:cxn modelId="{1AA794DA-5F5A-4FDC-8217-EB4C0DF136D3}" type="presOf" srcId="{6F2C1C2F-F9CB-45E9-AD13-AB3A85490224}" destId="{60CC6229-F71E-45DB-ACDD-17466777E6A4}" srcOrd="1" destOrd="0" presId="urn:microsoft.com/office/officeart/2005/8/layout/process3"/>
    <dgm:cxn modelId="{4E5051ED-B2B0-4825-AEC9-BFAFD454F4E3}" type="presOf" srcId="{4619296B-7D2C-42DF-97B5-FDB835E8DE5F}" destId="{13472047-2A98-4E31-918E-F10380F2B880}" srcOrd="0" destOrd="0" presId="urn:microsoft.com/office/officeart/2005/8/layout/process3"/>
    <dgm:cxn modelId="{AE30BAFB-12E2-46A7-BF47-C961ED01E55C}" type="presOf" srcId="{A69B2C1B-97EE-44C5-9B86-6CD8BE76467F}" destId="{531C945E-5DE3-4707-B1FD-C56C52622DC9}" srcOrd="0" destOrd="0" presId="urn:microsoft.com/office/officeart/2005/8/layout/process3"/>
    <dgm:cxn modelId="{41D36AFD-9D2C-4643-9BC0-CECD4BDCE7C7}" srcId="{6F2C1C2F-F9CB-45E9-AD13-AB3A85490224}" destId="{FD4B6EB6-B0FD-4AAF-AFAA-5DE2BC2D6646}" srcOrd="0" destOrd="0" parTransId="{A0ACD2BB-D910-4B25-A3B1-3D2C6C020A07}" sibTransId="{C849CEC7-939B-42C8-9F3A-66E941F2E822}"/>
    <dgm:cxn modelId="{FC01DDDF-0F51-46AE-A0B5-7181B03B895D}" type="presParOf" srcId="{175A2C2B-7C26-4211-A50C-7CE72E2AD2F5}" destId="{DBDFA4F5-EF4D-4192-AD08-B932A036286C}" srcOrd="0" destOrd="0" presId="urn:microsoft.com/office/officeart/2005/8/layout/process3"/>
    <dgm:cxn modelId="{CEF3811D-C0D2-4935-A0C6-E467B630E910}" type="presParOf" srcId="{DBDFA4F5-EF4D-4192-AD08-B932A036286C}" destId="{8F380225-F62B-4148-85EB-32FA71C87BC0}" srcOrd="0" destOrd="0" presId="urn:microsoft.com/office/officeart/2005/8/layout/process3"/>
    <dgm:cxn modelId="{EA96D5D3-B12E-41F9-BAE7-FF095EE2B4FE}" type="presParOf" srcId="{DBDFA4F5-EF4D-4192-AD08-B932A036286C}" destId="{60CC6229-F71E-45DB-ACDD-17466777E6A4}" srcOrd="1" destOrd="0" presId="urn:microsoft.com/office/officeart/2005/8/layout/process3"/>
    <dgm:cxn modelId="{D32D123C-37B1-4E01-A9BE-11CD02BE7D0C}" type="presParOf" srcId="{DBDFA4F5-EF4D-4192-AD08-B932A036286C}" destId="{7E665C0E-3197-4BC5-849F-55E0C1BEE7EB}" srcOrd="2" destOrd="0" presId="urn:microsoft.com/office/officeart/2005/8/layout/process3"/>
    <dgm:cxn modelId="{750BB9D9-C975-4C4C-80A6-0F3C40DFF532}" type="presParOf" srcId="{175A2C2B-7C26-4211-A50C-7CE72E2AD2F5}" destId="{531C945E-5DE3-4707-B1FD-C56C52622DC9}" srcOrd="1" destOrd="0" presId="urn:microsoft.com/office/officeart/2005/8/layout/process3"/>
    <dgm:cxn modelId="{D2D5FC7B-23B0-423D-8429-732CCE511AA3}" type="presParOf" srcId="{531C945E-5DE3-4707-B1FD-C56C52622DC9}" destId="{82C5F625-2ACC-40E2-972B-54576C1B7566}" srcOrd="0" destOrd="0" presId="urn:microsoft.com/office/officeart/2005/8/layout/process3"/>
    <dgm:cxn modelId="{EC057C25-2341-4711-A591-5C94AADE2291}" type="presParOf" srcId="{175A2C2B-7C26-4211-A50C-7CE72E2AD2F5}" destId="{A5221B59-4D7E-4D71-B6DC-AA7B13174640}" srcOrd="2" destOrd="0" presId="urn:microsoft.com/office/officeart/2005/8/layout/process3"/>
    <dgm:cxn modelId="{9BB6ADC8-D7D4-44BE-A7C5-BB5243F0D02E}" type="presParOf" srcId="{A5221B59-4D7E-4D71-B6DC-AA7B13174640}" destId="{298321F3-60B4-49C1-B98B-25B0D84EF909}" srcOrd="0" destOrd="0" presId="urn:microsoft.com/office/officeart/2005/8/layout/process3"/>
    <dgm:cxn modelId="{0860C7B0-00BA-40D7-80BC-03557D02410C}" type="presParOf" srcId="{A5221B59-4D7E-4D71-B6DC-AA7B13174640}" destId="{7EB1B55F-F86D-47E4-83E4-8D97684742CA}" srcOrd="1" destOrd="0" presId="urn:microsoft.com/office/officeart/2005/8/layout/process3"/>
    <dgm:cxn modelId="{55471B51-1B18-4368-BA4E-34F4BE3B1505}" type="presParOf" srcId="{A5221B59-4D7E-4D71-B6DC-AA7B13174640}" destId="{8FF82625-BBBF-4026-B9CE-87AD6590E91C}" srcOrd="2" destOrd="0" presId="urn:microsoft.com/office/officeart/2005/8/layout/process3"/>
    <dgm:cxn modelId="{15350D25-C39D-4562-8292-FEFB67191A9C}" type="presParOf" srcId="{175A2C2B-7C26-4211-A50C-7CE72E2AD2F5}" destId="{13472047-2A98-4E31-918E-F10380F2B880}" srcOrd="3" destOrd="0" presId="urn:microsoft.com/office/officeart/2005/8/layout/process3"/>
    <dgm:cxn modelId="{576903E9-D908-41D1-8307-54C0F9FF0136}" type="presParOf" srcId="{13472047-2A98-4E31-918E-F10380F2B880}" destId="{404B3880-970D-41CC-B1F6-4064AD06DE70}" srcOrd="0" destOrd="0" presId="urn:microsoft.com/office/officeart/2005/8/layout/process3"/>
    <dgm:cxn modelId="{EFEF5245-ED76-4B29-A68E-E84BD7955540}" type="presParOf" srcId="{175A2C2B-7C26-4211-A50C-7CE72E2AD2F5}" destId="{B48C1365-CB80-4EF8-97AE-6F847F64C288}" srcOrd="4" destOrd="0" presId="urn:microsoft.com/office/officeart/2005/8/layout/process3"/>
    <dgm:cxn modelId="{A333649A-D44E-4CEF-A476-0C1283FAA533}" type="presParOf" srcId="{B48C1365-CB80-4EF8-97AE-6F847F64C288}" destId="{B2F01928-5F7E-429F-98DB-9273C394D400}" srcOrd="0" destOrd="0" presId="urn:microsoft.com/office/officeart/2005/8/layout/process3"/>
    <dgm:cxn modelId="{0970B820-889A-46E7-98CF-98C30DEF3D2D}" type="presParOf" srcId="{B48C1365-CB80-4EF8-97AE-6F847F64C288}" destId="{91932E94-2F75-4560-A531-43A5464A34D1}" srcOrd="1" destOrd="0" presId="urn:microsoft.com/office/officeart/2005/8/layout/process3"/>
    <dgm:cxn modelId="{BA313498-9B9C-4BA5-A8C1-F1C397A0C009}" type="presParOf" srcId="{B48C1365-CB80-4EF8-97AE-6F847F64C288}" destId="{5C6246B7-9C94-4281-B250-93B6156945BA}" srcOrd="2" destOrd="0" presId="urn:microsoft.com/office/officeart/2005/8/layout/process3"/>
    <dgm:cxn modelId="{761F2908-1627-4A8A-8DA7-80DBEDCB2288}" type="presParOf" srcId="{175A2C2B-7C26-4211-A50C-7CE72E2AD2F5}" destId="{8E717AEB-2786-4463-80CC-639EDFCABAC3}" srcOrd="5" destOrd="0" presId="urn:microsoft.com/office/officeart/2005/8/layout/process3"/>
    <dgm:cxn modelId="{8978A67D-AED6-4EC8-989C-AC8E6F482992}" type="presParOf" srcId="{8E717AEB-2786-4463-80CC-639EDFCABAC3}" destId="{B22EE3C3-9A51-4E4C-ACCC-F3A565477CE2}" srcOrd="0" destOrd="0" presId="urn:microsoft.com/office/officeart/2005/8/layout/process3"/>
    <dgm:cxn modelId="{9FA8847C-3973-40A9-B863-89CC59AF8674}" type="presParOf" srcId="{175A2C2B-7C26-4211-A50C-7CE72E2AD2F5}" destId="{9891CE89-E975-4FFA-A14C-1DB51D4D31BE}" srcOrd="6" destOrd="0" presId="urn:microsoft.com/office/officeart/2005/8/layout/process3"/>
    <dgm:cxn modelId="{399AD91D-4911-4CEC-96C4-74463833930C}" type="presParOf" srcId="{9891CE89-E975-4FFA-A14C-1DB51D4D31BE}" destId="{968E6FC1-9014-420A-B3E5-9EC6964AA0F6}" srcOrd="0" destOrd="0" presId="urn:microsoft.com/office/officeart/2005/8/layout/process3"/>
    <dgm:cxn modelId="{B23CCDF1-A181-445F-9CBC-52AF72B01A74}" type="presParOf" srcId="{9891CE89-E975-4FFA-A14C-1DB51D4D31BE}" destId="{4FA850EC-BE0C-40ED-AEF9-DC78A1F81402}" srcOrd="1" destOrd="0" presId="urn:microsoft.com/office/officeart/2005/8/layout/process3"/>
    <dgm:cxn modelId="{E6E4E556-2E93-4CA4-8654-83025EE58FA7}" type="presParOf" srcId="{9891CE89-E975-4FFA-A14C-1DB51D4D31BE}" destId="{BCE78066-B00C-4532-9B8F-6BC4E1897042}" srcOrd="2" destOrd="0" presId="urn:microsoft.com/office/officeart/2005/8/layout/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C6229-F71E-45DB-ACDD-17466777E6A4}">
      <dsp:nvSpPr>
        <dsp:cNvPr id="0" name=""/>
        <dsp:cNvSpPr/>
      </dsp:nvSpPr>
      <dsp:spPr>
        <a:xfrm>
          <a:off x="2615" y="1177637"/>
          <a:ext cx="1189012" cy="60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SG" sz="1400" kern="1200" dirty="0"/>
            <a:t>Conv. layer 1</a:t>
          </a:r>
        </a:p>
      </dsp:txBody>
      <dsp:txXfrm>
        <a:off x="2615" y="1177637"/>
        <a:ext cx="1189012" cy="403200"/>
      </dsp:txXfrm>
    </dsp:sp>
    <dsp:sp modelId="{7E665C0E-3197-4BC5-849F-55E0C1BEE7EB}">
      <dsp:nvSpPr>
        <dsp:cNvPr id="0" name=""/>
        <dsp:cNvSpPr/>
      </dsp:nvSpPr>
      <dsp:spPr>
        <a:xfrm>
          <a:off x="246147" y="1580837"/>
          <a:ext cx="1189012" cy="11245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SG" sz="1400" kern="1200" dirty="0" err="1"/>
            <a:t>ReLU</a:t>
          </a:r>
          <a:r>
            <a:rPr lang="en-SG" sz="1400" kern="1200" dirty="0"/>
            <a:t> activation + pooling</a:t>
          </a:r>
        </a:p>
      </dsp:txBody>
      <dsp:txXfrm>
        <a:off x="279084" y="1613774"/>
        <a:ext cx="1123138" cy="1058676"/>
      </dsp:txXfrm>
    </dsp:sp>
    <dsp:sp modelId="{531C945E-5DE3-4707-B1FD-C56C52622DC9}">
      <dsp:nvSpPr>
        <dsp:cNvPr id="0" name=""/>
        <dsp:cNvSpPr/>
      </dsp:nvSpPr>
      <dsp:spPr>
        <a:xfrm>
          <a:off x="1371877" y="1231222"/>
          <a:ext cx="382129" cy="2960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a:off x="1371877" y="1290428"/>
        <a:ext cx="293320" cy="177617"/>
      </dsp:txXfrm>
    </dsp:sp>
    <dsp:sp modelId="{7EB1B55F-F86D-47E4-83E4-8D97684742CA}">
      <dsp:nvSpPr>
        <dsp:cNvPr id="0" name=""/>
        <dsp:cNvSpPr/>
      </dsp:nvSpPr>
      <dsp:spPr>
        <a:xfrm>
          <a:off x="1912627" y="1177637"/>
          <a:ext cx="1189012" cy="60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SG" sz="1400" kern="1200" dirty="0"/>
            <a:t>Conv. layer 2</a:t>
          </a:r>
        </a:p>
      </dsp:txBody>
      <dsp:txXfrm>
        <a:off x="1912627" y="1177637"/>
        <a:ext cx="1189012" cy="403200"/>
      </dsp:txXfrm>
    </dsp:sp>
    <dsp:sp modelId="{8FF82625-BBBF-4026-B9CE-87AD6590E91C}">
      <dsp:nvSpPr>
        <dsp:cNvPr id="0" name=""/>
        <dsp:cNvSpPr/>
      </dsp:nvSpPr>
      <dsp:spPr>
        <a:xfrm>
          <a:off x="2156160" y="1580837"/>
          <a:ext cx="1189012" cy="11245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SG" sz="1400" kern="1200" dirty="0" err="1"/>
            <a:t>ReLU</a:t>
          </a:r>
          <a:r>
            <a:rPr lang="en-SG" sz="1400" kern="1200" dirty="0"/>
            <a:t> activation + pooling</a:t>
          </a:r>
        </a:p>
      </dsp:txBody>
      <dsp:txXfrm>
        <a:off x="2189097" y="1613774"/>
        <a:ext cx="1123138" cy="1058676"/>
      </dsp:txXfrm>
    </dsp:sp>
    <dsp:sp modelId="{13472047-2A98-4E31-918E-F10380F2B880}">
      <dsp:nvSpPr>
        <dsp:cNvPr id="0" name=""/>
        <dsp:cNvSpPr/>
      </dsp:nvSpPr>
      <dsp:spPr>
        <a:xfrm>
          <a:off x="3281889" y="1231222"/>
          <a:ext cx="382129" cy="2960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a:off x="3281889" y="1290428"/>
        <a:ext cx="293320" cy="177617"/>
      </dsp:txXfrm>
    </dsp:sp>
    <dsp:sp modelId="{91932E94-2F75-4560-A531-43A5464A34D1}">
      <dsp:nvSpPr>
        <dsp:cNvPr id="0" name=""/>
        <dsp:cNvSpPr/>
      </dsp:nvSpPr>
      <dsp:spPr>
        <a:xfrm>
          <a:off x="3822639" y="1177637"/>
          <a:ext cx="1189012" cy="60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SG" sz="1400" kern="1200" dirty="0"/>
            <a:t>Conv. layer 3</a:t>
          </a:r>
        </a:p>
      </dsp:txBody>
      <dsp:txXfrm>
        <a:off x="3822639" y="1177637"/>
        <a:ext cx="1189012" cy="403200"/>
      </dsp:txXfrm>
    </dsp:sp>
    <dsp:sp modelId="{5C6246B7-9C94-4281-B250-93B6156945BA}">
      <dsp:nvSpPr>
        <dsp:cNvPr id="0" name=""/>
        <dsp:cNvSpPr/>
      </dsp:nvSpPr>
      <dsp:spPr>
        <a:xfrm>
          <a:off x="4066172" y="1580837"/>
          <a:ext cx="1189012" cy="112455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SG" sz="1400" kern="1200" dirty="0" err="1"/>
            <a:t>ReLU</a:t>
          </a:r>
          <a:r>
            <a:rPr lang="en-SG" sz="1400" kern="1200" dirty="0"/>
            <a:t> activation + pooling</a:t>
          </a:r>
        </a:p>
        <a:p>
          <a:pPr marL="114300" lvl="1" indent="-114300" algn="l" defTabSz="622300">
            <a:lnSpc>
              <a:spcPct val="90000"/>
            </a:lnSpc>
            <a:spcBef>
              <a:spcPct val="0"/>
            </a:spcBef>
            <a:spcAft>
              <a:spcPct val="15000"/>
            </a:spcAft>
            <a:buChar char="•"/>
          </a:pPr>
          <a:endParaRPr lang="en-SG" sz="1400" kern="1200" dirty="0"/>
        </a:p>
      </dsp:txBody>
      <dsp:txXfrm>
        <a:off x="4099109" y="1613774"/>
        <a:ext cx="1123138" cy="10586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C6229-F71E-45DB-ACDD-17466777E6A4}">
      <dsp:nvSpPr>
        <dsp:cNvPr id="0" name=""/>
        <dsp:cNvSpPr/>
      </dsp:nvSpPr>
      <dsp:spPr>
        <a:xfrm>
          <a:off x="974" y="1311512"/>
          <a:ext cx="1225092" cy="60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SG" sz="1400" kern="1200" dirty="0"/>
            <a:t>Linear layer 1</a:t>
          </a:r>
        </a:p>
      </dsp:txBody>
      <dsp:txXfrm>
        <a:off x="974" y="1311512"/>
        <a:ext cx="1225092" cy="403200"/>
      </dsp:txXfrm>
    </dsp:sp>
    <dsp:sp modelId="{7E665C0E-3197-4BC5-849F-55E0C1BEE7EB}">
      <dsp:nvSpPr>
        <dsp:cNvPr id="0" name=""/>
        <dsp:cNvSpPr/>
      </dsp:nvSpPr>
      <dsp:spPr>
        <a:xfrm>
          <a:off x="251897" y="1714712"/>
          <a:ext cx="1225092" cy="856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SG" sz="1400" kern="1200" dirty="0" err="1"/>
            <a:t>ReLU</a:t>
          </a:r>
          <a:r>
            <a:rPr lang="en-SG" sz="1400" kern="1200" dirty="0"/>
            <a:t> activation + dropout</a:t>
          </a:r>
        </a:p>
      </dsp:txBody>
      <dsp:txXfrm>
        <a:off x="276992" y="1739807"/>
        <a:ext cx="1174902" cy="806610"/>
      </dsp:txXfrm>
    </dsp:sp>
    <dsp:sp modelId="{531C945E-5DE3-4707-B1FD-C56C52622DC9}">
      <dsp:nvSpPr>
        <dsp:cNvPr id="0" name=""/>
        <dsp:cNvSpPr/>
      </dsp:nvSpPr>
      <dsp:spPr>
        <a:xfrm>
          <a:off x="1411786" y="1360606"/>
          <a:ext cx="393725" cy="305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a:off x="1411786" y="1421608"/>
        <a:ext cx="302221" cy="183008"/>
      </dsp:txXfrm>
    </dsp:sp>
    <dsp:sp modelId="{7EB1B55F-F86D-47E4-83E4-8D97684742CA}">
      <dsp:nvSpPr>
        <dsp:cNvPr id="0" name=""/>
        <dsp:cNvSpPr/>
      </dsp:nvSpPr>
      <dsp:spPr>
        <a:xfrm>
          <a:off x="1968945" y="1311512"/>
          <a:ext cx="1225092" cy="60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SG" sz="1400" kern="1200" dirty="0"/>
            <a:t>Linear layer 2</a:t>
          </a:r>
        </a:p>
      </dsp:txBody>
      <dsp:txXfrm>
        <a:off x="1968945" y="1311512"/>
        <a:ext cx="1225092" cy="403200"/>
      </dsp:txXfrm>
    </dsp:sp>
    <dsp:sp modelId="{8FF82625-BBBF-4026-B9CE-87AD6590E91C}">
      <dsp:nvSpPr>
        <dsp:cNvPr id="0" name=""/>
        <dsp:cNvSpPr/>
      </dsp:nvSpPr>
      <dsp:spPr>
        <a:xfrm>
          <a:off x="2219867" y="1714712"/>
          <a:ext cx="1225092" cy="856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SG" sz="1400" kern="1200" dirty="0" err="1"/>
            <a:t>ReLU</a:t>
          </a:r>
          <a:r>
            <a:rPr lang="en-SG" sz="1400" kern="1200" dirty="0"/>
            <a:t> activation + dropout</a:t>
          </a:r>
        </a:p>
      </dsp:txBody>
      <dsp:txXfrm>
        <a:off x="2244962" y="1739807"/>
        <a:ext cx="1174902" cy="806610"/>
      </dsp:txXfrm>
    </dsp:sp>
    <dsp:sp modelId="{13472047-2A98-4E31-918E-F10380F2B880}">
      <dsp:nvSpPr>
        <dsp:cNvPr id="0" name=""/>
        <dsp:cNvSpPr/>
      </dsp:nvSpPr>
      <dsp:spPr>
        <a:xfrm>
          <a:off x="3379756" y="1360606"/>
          <a:ext cx="393725" cy="305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a:off x="3379756" y="1421608"/>
        <a:ext cx="302221" cy="183008"/>
      </dsp:txXfrm>
    </dsp:sp>
    <dsp:sp modelId="{91932E94-2F75-4560-A531-43A5464A34D1}">
      <dsp:nvSpPr>
        <dsp:cNvPr id="0" name=""/>
        <dsp:cNvSpPr/>
      </dsp:nvSpPr>
      <dsp:spPr>
        <a:xfrm>
          <a:off x="3936915" y="1311512"/>
          <a:ext cx="1225092" cy="60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SG" sz="1400" kern="1200" dirty="0"/>
            <a:t>Linear layer 3</a:t>
          </a:r>
        </a:p>
      </dsp:txBody>
      <dsp:txXfrm>
        <a:off x="3936915" y="1311512"/>
        <a:ext cx="1225092" cy="403200"/>
      </dsp:txXfrm>
    </dsp:sp>
    <dsp:sp modelId="{5C6246B7-9C94-4281-B250-93B6156945BA}">
      <dsp:nvSpPr>
        <dsp:cNvPr id="0" name=""/>
        <dsp:cNvSpPr/>
      </dsp:nvSpPr>
      <dsp:spPr>
        <a:xfrm>
          <a:off x="4187837" y="1714712"/>
          <a:ext cx="1225092" cy="856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SG" sz="1400" kern="1200" dirty="0" err="1"/>
            <a:t>ReLU</a:t>
          </a:r>
          <a:r>
            <a:rPr lang="en-SG" sz="1400" kern="1200" dirty="0"/>
            <a:t> activation + dropout</a:t>
          </a:r>
        </a:p>
      </dsp:txBody>
      <dsp:txXfrm>
        <a:off x="4212932" y="1739807"/>
        <a:ext cx="1174902" cy="806610"/>
      </dsp:txXfrm>
    </dsp:sp>
    <dsp:sp modelId="{8E717AEB-2786-4463-80CC-639EDFCABAC3}">
      <dsp:nvSpPr>
        <dsp:cNvPr id="0" name=""/>
        <dsp:cNvSpPr/>
      </dsp:nvSpPr>
      <dsp:spPr>
        <a:xfrm>
          <a:off x="5347726" y="1360606"/>
          <a:ext cx="393725" cy="30501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SG" sz="1100" kern="1200"/>
        </a:p>
      </dsp:txBody>
      <dsp:txXfrm>
        <a:off x="5347726" y="1421608"/>
        <a:ext cx="302221" cy="183008"/>
      </dsp:txXfrm>
    </dsp:sp>
    <dsp:sp modelId="{4FA850EC-BE0C-40ED-AEF9-DC78A1F81402}">
      <dsp:nvSpPr>
        <dsp:cNvPr id="0" name=""/>
        <dsp:cNvSpPr/>
      </dsp:nvSpPr>
      <dsp:spPr>
        <a:xfrm>
          <a:off x="5904885" y="1311512"/>
          <a:ext cx="1225092" cy="6048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SG" sz="1400" kern="1200" dirty="0"/>
            <a:t>Output layer</a:t>
          </a:r>
        </a:p>
      </dsp:txBody>
      <dsp:txXfrm>
        <a:off x="5904885" y="1311512"/>
        <a:ext cx="1225092" cy="403200"/>
      </dsp:txXfrm>
    </dsp:sp>
    <dsp:sp modelId="{BCE78066-B00C-4532-9B8F-6BC4E1897042}">
      <dsp:nvSpPr>
        <dsp:cNvPr id="0" name=""/>
        <dsp:cNvSpPr/>
      </dsp:nvSpPr>
      <dsp:spPr>
        <a:xfrm>
          <a:off x="6155808" y="1714712"/>
          <a:ext cx="1225092" cy="85680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SG" sz="1400" kern="1200" dirty="0"/>
            <a:t>Sigmoid activation</a:t>
          </a:r>
        </a:p>
      </dsp:txBody>
      <dsp:txXfrm>
        <a:off x="6180903" y="1739807"/>
        <a:ext cx="1174902" cy="8066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2/27/2024</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2/27/2024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EE637-9E55-6138-21B2-DAE9763E5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1A7438-4291-14DF-665B-91BFD008A8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44A39C-5C86-59B4-F58E-53909FF11B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8037913-5016-67BA-6C6A-C492EDD80E89}"/>
              </a:ext>
            </a:extLst>
          </p:cNvPr>
          <p:cNvSpPr>
            <a:spLocks noGrp="1"/>
          </p:cNvSpPr>
          <p:nvPr>
            <p:ph type="sldNum" sz="quarter" idx="5"/>
          </p:nvPr>
        </p:nvSpPr>
        <p:spPr/>
        <p:txBody>
          <a:bodyPr/>
          <a:lstStyle/>
          <a:p>
            <a:fld id="{83251742-F350-4E0A-882E-44E34E005EFD}" type="slidenum">
              <a:rPr lang="en-US" smtClean="0"/>
              <a:t>2</a:t>
            </a:fld>
            <a:endParaRPr lang="en-US" dirty="0"/>
          </a:p>
        </p:txBody>
      </p:sp>
    </p:spTree>
    <p:extLst>
      <p:ext uri="{BB962C8B-B14F-4D97-AF65-F5344CB8AC3E}">
        <p14:creationId xmlns:p14="http://schemas.microsoft.com/office/powerpoint/2010/main" val="118883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48C7D-5055-D283-AE82-D9BEB0C8B2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16ABC0-97EF-4A30-EF75-4A668F1598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9D3B4B-05C3-F692-BC27-7012966DB0A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405B07-955F-B9ED-8E18-59B5C48E1546}"/>
              </a:ext>
            </a:extLst>
          </p:cNvPr>
          <p:cNvSpPr>
            <a:spLocks noGrp="1"/>
          </p:cNvSpPr>
          <p:nvPr>
            <p:ph type="sldNum" sz="quarter" idx="5"/>
          </p:nvPr>
        </p:nvSpPr>
        <p:spPr/>
        <p:txBody>
          <a:bodyPr/>
          <a:lstStyle/>
          <a:p>
            <a:fld id="{83251742-F350-4E0A-882E-44E34E005EFD}" type="slidenum">
              <a:rPr lang="en-US" smtClean="0"/>
              <a:t>11</a:t>
            </a:fld>
            <a:endParaRPr lang="en-US" dirty="0"/>
          </a:p>
        </p:txBody>
      </p:sp>
    </p:spTree>
    <p:extLst>
      <p:ext uri="{BB962C8B-B14F-4D97-AF65-F5344CB8AC3E}">
        <p14:creationId xmlns:p14="http://schemas.microsoft.com/office/powerpoint/2010/main" val="4054139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60BA2-E1C9-3681-DF1B-E851A1061C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F97FBF-6ADA-793B-8D8E-FBFF1CEC45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D473F2-C774-B047-F8AD-CE2B8BE009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F80E6E-3649-D8FC-09DB-56B08E6DD65E}"/>
              </a:ext>
            </a:extLst>
          </p:cNvPr>
          <p:cNvSpPr>
            <a:spLocks noGrp="1"/>
          </p:cNvSpPr>
          <p:nvPr>
            <p:ph type="sldNum" sz="quarter" idx="5"/>
          </p:nvPr>
        </p:nvSpPr>
        <p:spPr/>
        <p:txBody>
          <a:bodyPr/>
          <a:lstStyle/>
          <a:p>
            <a:fld id="{83251742-F350-4E0A-882E-44E34E005EFD}" type="slidenum">
              <a:rPr lang="en-US" smtClean="0"/>
              <a:t>12</a:t>
            </a:fld>
            <a:endParaRPr lang="en-US" dirty="0"/>
          </a:p>
        </p:txBody>
      </p:sp>
    </p:spTree>
    <p:extLst>
      <p:ext uri="{BB962C8B-B14F-4D97-AF65-F5344CB8AC3E}">
        <p14:creationId xmlns:p14="http://schemas.microsoft.com/office/powerpoint/2010/main" val="717102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3209A-0FB6-5A65-3A63-2BDF08326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E07159-9DE2-6966-8F04-19E587D67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A4B0C7-46A1-5547-7E80-02E183B139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6E4EBC-5B29-1F7A-4C0B-6CDBD5062D18}"/>
              </a:ext>
            </a:extLst>
          </p:cNvPr>
          <p:cNvSpPr>
            <a:spLocks noGrp="1"/>
          </p:cNvSpPr>
          <p:nvPr>
            <p:ph type="sldNum" sz="quarter" idx="5"/>
          </p:nvPr>
        </p:nvSpPr>
        <p:spPr/>
        <p:txBody>
          <a:bodyPr/>
          <a:lstStyle/>
          <a:p>
            <a:fld id="{83251742-F350-4E0A-882E-44E34E005EFD}" type="slidenum">
              <a:rPr lang="en-US" smtClean="0"/>
              <a:t>13</a:t>
            </a:fld>
            <a:endParaRPr lang="en-US" dirty="0"/>
          </a:p>
        </p:txBody>
      </p:sp>
    </p:spTree>
    <p:extLst>
      <p:ext uri="{BB962C8B-B14F-4D97-AF65-F5344CB8AC3E}">
        <p14:creationId xmlns:p14="http://schemas.microsoft.com/office/powerpoint/2010/main" val="2160482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A6958-559F-679E-5A87-7E2810B57C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8F3152-29DD-E193-B667-DF19CF0CB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962F5-54F0-AB65-E477-3E48D5700D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0219C9-541F-FC3A-AEED-09FEB4CB4211}"/>
              </a:ext>
            </a:extLst>
          </p:cNvPr>
          <p:cNvSpPr>
            <a:spLocks noGrp="1"/>
          </p:cNvSpPr>
          <p:nvPr>
            <p:ph type="sldNum" sz="quarter" idx="5"/>
          </p:nvPr>
        </p:nvSpPr>
        <p:spPr/>
        <p:txBody>
          <a:bodyPr/>
          <a:lstStyle/>
          <a:p>
            <a:fld id="{83251742-F350-4E0A-882E-44E34E005EFD}" type="slidenum">
              <a:rPr lang="en-US" smtClean="0"/>
              <a:t>14</a:t>
            </a:fld>
            <a:endParaRPr lang="en-US" dirty="0"/>
          </a:p>
        </p:txBody>
      </p:sp>
    </p:spTree>
    <p:extLst>
      <p:ext uri="{BB962C8B-B14F-4D97-AF65-F5344CB8AC3E}">
        <p14:creationId xmlns:p14="http://schemas.microsoft.com/office/powerpoint/2010/main" val="88165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ADF82-1153-2D74-74DE-75A06973DD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26D2B1-EA9A-99DF-48D9-3963DDF99F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46F4B2-4755-CC3E-7279-63FE8BBF0EC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E2CD37-302D-AEBE-BE9D-20A92D288D55}"/>
              </a:ext>
            </a:extLst>
          </p:cNvPr>
          <p:cNvSpPr>
            <a:spLocks noGrp="1"/>
          </p:cNvSpPr>
          <p:nvPr>
            <p:ph type="sldNum" sz="quarter" idx="5"/>
          </p:nvPr>
        </p:nvSpPr>
        <p:spPr/>
        <p:txBody>
          <a:bodyPr/>
          <a:lstStyle/>
          <a:p>
            <a:fld id="{83251742-F350-4E0A-882E-44E34E005EFD}" type="slidenum">
              <a:rPr lang="en-US" smtClean="0"/>
              <a:t>15</a:t>
            </a:fld>
            <a:endParaRPr lang="en-US" dirty="0"/>
          </a:p>
        </p:txBody>
      </p:sp>
    </p:spTree>
    <p:extLst>
      <p:ext uri="{BB962C8B-B14F-4D97-AF65-F5344CB8AC3E}">
        <p14:creationId xmlns:p14="http://schemas.microsoft.com/office/powerpoint/2010/main" val="2481853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BCDFC-15A6-FBBF-DCAE-FAB44F9E73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661C4A-95BB-6DB1-35ED-8D0B52DD9F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F12CF4-DF3B-4D58-AAC4-055A166D111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E84949-5EDF-F0C3-2363-565EFE9EB924}"/>
              </a:ext>
            </a:extLst>
          </p:cNvPr>
          <p:cNvSpPr>
            <a:spLocks noGrp="1"/>
          </p:cNvSpPr>
          <p:nvPr>
            <p:ph type="sldNum" sz="quarter" idx="5"/>
          </p:nvPr>
        </p:nvSpPr>
        <p:spPr/>
        <p:txBody>
          <a:bodyPr/>
          <a:lstStyle/>
          <a:p>
            <a:fld id="{83251742-F350-4E0A-882E-44E34E005EFD}" type="slidenum">
              <a:rPr lang="en-US" smtClean="0"/>
              <a:t>16</a:t>
            </a:fld>
            <a:endParaRPr lang="en-US" dirty="0"/>
          </a:p>
        </p:txBody>
      </p:sp>
    </p:spTree>
    <p:extLst>
      <p:ext uri="{BB962C8B-B14F-4D97-AF65-F5344CB8AC3E}">
        <p14:creationId xmlns:p14="http://schemas.microsoft.com/office/powerpoint/2010/main" val="1545940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4A040-9C87-DE77-3BD1-9DCEDF95A3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2D59FD-EA9D-F8F4-4F44-0300A443EF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6493DA-DA29-E965-2A79-2E17712983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0343F5-76FA-BB9F-90EE-E2B68967B010}"/>
              </a:ext>
            </a:extLst>
          </p:cNvPr>
          <p:cNvSpPr>
            <a:spLocks noGrp="1"/>
          </p:cNvSpPr>
          <p:nvPr>
            <p:ph type="sldNum" sz="quarter" idx="5"/>
          </p:nvPr>
        </p:nvSpPr>
        <p:spPr/>
        <p:txBody>
          <a:bodyPr/>
          <a:lstStyle/>
          <a:p>
            <a:fld id="{83251742-F350-4E0A-882E-44E34E005EFD}" type="slidenum">
              <a:rPr lang="en-US" smtClean="0"/>
              <a:t>17</a:t>
            </a:fld>
            <a:endParaRPr lang="en-US" dirty="0"/>
          </a:p>
        </p:txBody>
      </p:sp>
    </p:spTree>
    <p:extLst>
      <p:ext uri="{BB962C8B-B14F-4D97-AF65-F5344CB8AC3E}">
        <p14:creationId xmlns:p14="http://schemas.microsoft.com/office/powerpoint/2010/main" val="2256073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2FAB2-D0AD-DEFD-6798-D4551B7B99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10B163-A898-262A-A9FE-B69206E3ED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1F8BA0-A967-8AA9-896D-5E2473DA6A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9DDD677-C9AC-B39D-0E1C-8E7E67246A56}"/>
              </a:ext>
            </a:extLst>
          </p:cNvPr>
          <p:cNvSpPr>
            <a:spLocks noGrp="1"/>
          </p:cNvSpPr>
          <p:nvPr>
            <p:ph type="sldNum" sz="quarter" idx="5"/>
          </p:nvPr>
        </p:nvSpPr>
        <p:spPr/>
        <p:txBody>
          <a:bodyPr/>
          <a:lstStyle/>
          <a:p>
            <a:fld id="{83251742-F350-4E0A-882E-44E34E005EFD}" type="slidenum">
              <a:rPr lang="en-US" smtClean="0"/>
              <a:t>18</a:t>
            </a:fld>
            <a:endParaRPr lang="en-US" dirty="0"/>
          </a:p>
        </p:txBody>
      </p:sp>
    </p:spTree>
    <p:extLst>
      <p:ext uri="{BB962C8B-B14F-4D97-AF65-F5344CB8AC3E}">
        <p14:creationId xmlns:p14="http://schemas.microsoft.com/office/powerpoint/2010/main" val="3731133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F4FA1-2453-5372-83CC-DC4248DDD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28D840-7CDF-A82C-8C75-7BE2494566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8B9FDB-40EC-B443-155E-E3516B9897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2FB4DC4-B370-07D6-1861-31283401D7F5}"/>
              </a:ext>
            </a:extLst>
          </p:cNvPr>
          <p:cNvSpPr>
            <a:spLocks noGrp="1"/>
          </p:cNvSpPr>
          <p:nvPr>
            <p:ph type="sldNum" sz="quarter" idx="5"/>
          </p:nvPr>
        </p:nvSpPr>
        <p:spPr/>
        <p:txBody>
          <a:bodyPr/>
          <a:lstStyle/>
          <a:p>
            <a:fld id="{83251742-F350-4E0A-882E-44E34E005EFD}" type="slidenum">
              <a:rPr lang="en-US" smtClean="0"/>
              <a:t>19</a:t>
            </a:fld>
            <a:endParaRPr lang="en-US" dirty="0"/>
          </a:p>
        </p:txBody>
      </p:sp>
    </p:spTree>
    <p:extLst>
      <p:ext uri="{BB962C8B-B14F-4D97-AF65-F5344CB8AC3E}">
        <p14:creationId xmlns:p14="http://schemas.microsoft.com/office/powerpoint/2010/main" val="1635109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91CEE-F828-850A-AAD7-74AD0AF713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BB84A3-09C6-FD38-A469-4C18FFFAA3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7A682F-CB12-D228-D676-FBFCC75A80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F53DA7-FB7F-62F8-5C71-DDCBD8B19BFB}"/>
              </a:ext>
            </a:extLst>
          </p:cNvPr>
          <p:cNvSpPr>
            <a:spLocks noGrp="1"/>
          </p:cNvSpPr>
          <p:nvPr>
            <p:ph type="sldNum" sz="quarter" idx="5"/>
          </p:nvPr>
        </p:nvSpPr>
        <p:spPr/>
        <p:txBody>
          <a:bodyPr/>
          <a:lstStyle/>
          <a:p>
            <a:fld id="{83251742-F350-4E0A-882E-44E34E005EFD}" type="slidenum">
              <a:rPr lang="en-US" smtClean="0"/>
              <a:t>20</a:t>
            </a:fld>
            <a:endParaRPr lang="en-US" dirty="0"/>
          </a:p>
        </p:txBody>
      </p:sp>
    </p:spTree>
    <p:extLst>
      <p:ext uri="{BB962C8B-B14F-4D97-AF65-F5344CB8AC3E}">
        <p14:creationId xmlns:p14="http://schemas.microsoft.com/office/powerpoint/2010/main" val="1909002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0EA8D-67DF-B077-CD0B-5C5800D6C7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4D5F9F-F690-B9A4-44CD-AE7B7E2376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7C16C1-296B-D148-DF71-7A32CBC3EB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4713FF-5091-9335-07EF-7DE240B5275E}"/>
              </a:ext>
            </a:extLst>
          </p:cNvPr>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1324857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C9E71-92AE-3328-DB18-5F04064E52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94A70-072D-DF51-81F1-18ADFD9454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801F70-1B5B-8DB7-DD58-E0A74BC512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13A34C-BBD7-EF6A-CD9F-178A0D79CE0E}"/>
              </a:ext>
            </a:extLst>
          </p:cNvPr>
          <p:cNvSpPr>
            <a:spLocks noGrp="1"/>
          </p:cNvSpPr>
          <p:nvPr>
            <p:ph type="sldNum" sz="quarter" idx="5"/>
          </p:nvPr>
        </p:nvSpPr>
        <p:spPr/>
        <p:txBody>
          <a:bodyPr/>
          <a:lstStyle/>
          <a:p>
            <a:fld id="{83251742-F350-4E0A-882E-44E34E005EFD}" type="slidenum">
              <a:rPr lang="en-US" smtClean="0"/>
              <a:t>21</a:t>
            </a:fld>
            <a:endParaRPr lang="en-US" dirty="0"/>
          </a:p>
        </p:txBody>
      </p:sp>
    </p:spTree>
    <p:extLst>
      <p:ext uri="{BB962C8B-B14F-4D97-AF65-F5344CB8AC3E}">
        <p14:creationId xmlns:p14="http://schemas.microsoft.com/office/powerpoint/2010/main" val="3602222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2C285-35D8-8D4B-97F9-A24453F11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AAFD8B-89A5-8C12-433A-56B7C79380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6791B4-8887-E3FA-6495-EE925826EF4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3CDF363-250E-709F-DB2F-1C13524ABC02}"/>
              </a:ext>
            </a:extLst>
          </p:cNvPr>
          <p:cNvSpPr>
            <a:spLocks noGrp="1"/>
          </p:cNvSpPr>
          <p:nvPr>
            <p:ph type="sldNum" sz="quarter" idx="5"/>
          </p:nvPr>
        </p:nvSpPr>
        <p:spPr/>
        <p:txBody>
          <a:bodyPr/>
          <a:lstStyle/>
          <a:p>
            <a:fld id="{83251742-F350-4E0A-882E-44E34E005EFD}" type="slidenum">
              <a:rPr lang="en-US" smtClean="0"/>
              <a:t>22</a:t>
            </a:fld>
            <a:endParaRPr lang="en-US" dirty="0"/>
          </a:p>
        </p:txBody>
      </p:sp>
    </p:spTree>
    <p:extLst>
      <p:ext uri="{BB962C8B-B14F-4D97-AF65-F5344CB8AC3E}">
        <p14:creationId xmlns:p14="http://schemas.microsoft.com/office/powerpoint/2010/main" val="2817078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59307-A637-3B60-35DB-23E9FA7A65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51EEF7-EC13-621F-A6C1-0B37757F2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8C73A8-5742-0188-6B7B-2E8AC6B9AC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110F2D-658B-8CF5-C980-85E8D84E92CF}"/>
              </a:ext>
            </a:extLst>
          </p:cNvPr>
          <p:cNvSpPr>
            <a:spLocks noGrp="1"/>
          </p:cNvSpPr>
          <p:nvPr>
            <p:ph type="sldNum" sz="quarter" idx="5"/>
          </p:nvPr>
        </p:nvSpPr>
        <p:spPr/>
        <p:txBody>
          <a:bodyPr/>
          <a:lstStyle/>
          <a:p>
            <a:fld id="{83251742-F350-4E0A-882E-44E34E005EFD}" type="slidenum">
              <a:rPr lang="en-US" smtClean="0"/>
              <a:t>23</a:t>
            </a:fld>
            <a:endParaRPr lang="en-US" dirty="0"/>
          </a:p>
        </p:txBody>
      </p:sp>
    </p:spTree>
    <p:extLst>
      <p:ext uri="{BB962C8B-B14F-4D97-AF65-F5344CB8AC3E}">
        <p14:creationId xmlns:p14="http://schemas.microsoft.com/office/powerpoint/2010/main" val="2530636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85D8EC-5775-9AE8-67EC-D3E820A0C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16D0B-0097-8142-C95E-4B413D6517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3EB817-8B67-5167-432D-4CDC067F77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3B2D8FA-A130-73BB-D734-1F45FADE5049}"/>
              </a:ext>
            </a:extLst>
          </p:cNvPr>
          <p:cNvSpPr>
            <a:spLocks noGrp="1"/>
          </p:cNvSpPr>
          <p:nvPr>
            <p:ph type="sldNum" sz="quarter" idx="5"/>
          </p:nvPr>
        </p:nvSpPr>
        <p:spPr/>
        <p:txBody>
          <a:bodyPr/>
          <a:lstStyle/>
          <a:p>
            <a:fld id="{83251742-F350-4E0A-882E-44E34E005EFD}" type="slidenum">
              <a:rPr lang="en-US" smtClean="0"/>
              <a:t>24</a:t>
            </a:fld>
            <a:endParaRPr lang="en-US" dirty="0"/>
          </a:p>
        </p:txBody>
      </p:sp>
    </p:spTree>
    <p:extLst>
      <p:ext uri="{BB962C8B-B14F-4D97-AF65-F5344CB8AC3E}">
        <p14:creationId xmlns:p14="http://schemas.microsoft.com/office/powerpoint/2010/main" val="978548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25</a:t>
            </a:fld>
            <a:endParaRPr lang="en-US" dirty="0"/>
          </a:p>
        </p:txBody>
      </p:sp>
    </p:spTree>
    <p:extLst>
      <p:ext uri="{BB962C8B-B14F-4D97-AF65-F5344CB8AC3E}">
        <p14:creationId xmlns:p14="http://schemas.microsoft.com/office/powerpoint/2010/main" val="339656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C409DE-7EDD-4AF5-D366-5FADE463D1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C44F71-21CD-D834-35AF-3633D392B0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38C110-D96E-C0B9-B105-836204687E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784C31-CC2C-F4B4-A2B9-8E6D8294BCB3}"/>
              </a:ext>
            </a:extLst>
          </p:cNvPr>
          <p:cNvSpPr>
            <a:spLocks noGrp="1"/>
          </p:cNvSpPr>
          <p:nvPr>
            <p:ph type="sldNum" sz="quarter" idx="5"/>
          </p:nvPr>
        </p:nvSpPr>
        <p:spPr/>
        <p:txBody>
          <a:bodyPr/>
          <a:lstStyle/>
          <a:p>
            <a:fld id="{83251742-F350-4E0A-882E-44E34E005EFD}" type="slidenum">
              <a:rPr lang="en-US" smtClean="0"/>
              <a:t>4</a:t>
            </a:fld>
            <a:endParaRPr lang="en-US" dirty="0"/>
          </a:p>
        </p:txBody>
      </p:sp>
    </p:spTree>
    <p:extLst>
      <p:ext uri="{BB962C8B-B14F-4D97-AF65-F5344CB8AC3E}">
        <p14:creationId xmlns:p14="http://schemas.microsoft.com/office/powerpoint/2010/main" val="4146123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288DA-0B8C-66DC-9DA1-3C57B9FE5C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96A5DA-8461-502B-DEC7-9CBE7FE610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841876-BFB9-90B3-14E7-55904D9ED9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1EC615-F4D3-104F-81AA-C48CABE227BB}"/>
              </a:ext>
            </a:extLst>
          </p:cNvPr>
          <p:cNvSpPr>
            <a:spLocks noGrp="1"/>
          </p:cNvSpPr>
          <p:nvPr>
            <p:ph type="sldNum" sz="quarter" idx="5"/>
          </p:nvPr>
        </p:nvSpPr>
        <p:spPr/>
        <p:txBody>
          <a:bodyPr/>
          <a:lstStyle/>
          <a:p>
            <a:fld id="{83251742-F350-4E0A-882E-44E34E005EFD}" type="slidenum">
              <a:rPr lang="en-US" smtClean="0"/>
              <a:t>5</a:t>
            </a:fld>
            <a:endParaRPr lang="en-US" dirty="0"/>
          </a:p>
        </p:txBody>
      </p:sp>
    </p:spTree>
    <p:extLst>
      <p:ext uri="{BB962C8B-B14F-4D97-AF65-F5344CB8AC3E}">
        <p14:creationId xmlns:p14="http://schemas.microsoft.com/office/powerpoint/2010/main" val="156703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723A6-D107-440F-E276-559B7AC53E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C797CA-F8E4-112B-D23F-26393B588F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861C60-527B-A810-FE90-D56C7DE89B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FEF01F-49CA-9EDB-B981-282BB95F55F0}"/>
              </a:ext>
            </a:extLst>
          </p:cNvPr>
          <p:cNvSpPr>
            <a:spLocks noGrp="1"/>
          </p:cNvSpPr>
          <p:nvPr>
            <p:ph type="sldNum" sz="quarter" idx="5"/>
          </p:nvPr>
        </p:nvSpPr>
        <p:spPr/>
        <p:txBody>
          <a:bodyPr/>
          <a:lstStyle/>
          <a:p>
            <a:fld id="{83251742-F350-4E0A-882E-44E34E005EFD}" type="slidenum">
              <a:rPr lang="en-US" smtClean="0"/>
              <a:t>6</a:t>
            </a:fld>
            <a:endParaRPr lang="en-US" dirty="0"/>
          </a:p>
        </p:txBody>
      </p:sp>
    </p:spTree>
    <p:extLst>
      <p:ext uri="{BB962C8B-B14F-4D97-AF65-F5344CB8AC3E}">
        <p14:creationId xmlns:p14="http://schemas.microsoft.com/office/powerpoint/2010/main" val="567970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7</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105D-50F5-DA18-E5B2-CF2043296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3A79EC-6908-A1D1-51BB-A09800BC36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9727D3-AC11-869E-F451-C5B906CF92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CBC290-C1AE-AE1B-7895-3D550C61296E}"/>
              </a:ext>
            </a:extLst>
          </p:cNvPr>
          <p:cNvSpPr>
            <a:spLocks noGrp="1"/>
          </p:cNvSpPr>
          <p:nvPr>
            <p:ph type="sldNum" sz="quarter" idx="5"/>
          </p:nvPr>
        </p:nvSpPr>
        <p:spPr/>
        <p:txBody>
          <a:bodyPr/>
          <a:lstStyle/>
          <a:p>
            <a:fld id="{83251742-F350-4E0A-882E-44E34E005EFD}" type="slidenum">
              <a:rPr lang="en-US" smtClean="0"/>
              <a:t>8</a:t>
            </a:fld>
            <a:endParaRPr lang="en-US" dirty="0"/>
          </a:p>
        </p:txBody>
      </p:sp>
    </p:spTree>
    <p:extLst>
      <p:ext uri="{BB962C8B-B14F-4D97-AF65-F5344CB8AC3E}">
        <p14:creationId xmlns:p14="http://schemas.microsoft.com/office/powerpoint/2010/main" val="1305050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69FDF-9016-E932-7B1B-4AF171D27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7E993-EC8F-6F48-0B75-C2ABB2BDC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8B922E-96ED-E602-584F-9DEE517E4D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07FC73-DABB-BD71-907D-334E1994F4FA}"/>
              </a:ext>
            </a:extLst>
          </p:cNvPr>
          <p:cNvSpPr>
            <a:spLocks noGrp="1"/>
          </p:cNvSpPr>
          <p:nvPr>
            <p:ph type="sldNum" sz="quarter" idx="5"/>
          </p:nvPr>
        </p:nvSpPr>
        <p:spPr/>
        <p:txBody>
          <a:bodyPr/>
          <a:lstStyle/>
          <a:p>
            <a:fld id="{83251742-F350-4E0A-882E-44E34E005EFD}" type="slidenum">
              <a:rPr lang="en-US" smtClean="0"/>
              <a:t>9</a:t>
            </a:fld>
            <a:endParaRPr lang="en-US" dirty="0"/>
          </a:p>
        </p:txBody>
      </p:sp>
    </p:spTree>
    <p:extLst>
      <p:ext uri="{BB962C8B-B14F-4D97-AF65-F5344CB8AC3E}">
        <p14:creationId xmlns:p14="http://schemas.microsoft.com/office/powerpoint/2010/main" val="8284517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76E1B-0575-5098-EA56-920D9466B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3AFA8-CA4E-DA5C-1F3E-E7EAC4A67E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935FF-89C6-22C1-A8B6-6371BA0028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54AEE9-A07E-8080-D13B-F2E5D54BB443}"/>
              </a:ext>
            </a:extLst>
          </p:cNvPr>
          <p:cNvSpPr>
            <a:spLocks noGrp="1"/>
          </p:cNvSpPr>
          <p:nvPr>
            <p:ph type="sldNum" sz="quarter" idx="5"/>
          </p:nvPr>
        </p:nvSpPr>
        <p:spPr/>
        <p:txBody>
          <a:bodyPr/>
          <a:lstStyle/>
          <a:p>
            <a:fld id="{83251742-F350-4E0A-882E-44E34E005EFD}" type="slidenum">
              <a:rPr lang="en-US" smtClean="0"/>
              <a:t>10</a:t>
            </a:fld>
            <a:endParaRPr lang="en-US" dirty="0"/>
          </a:p>
        </p:txBody>
      </p:sp>
    </p:spTree>
    <p:extLst>
      <p:ext uri="{BB962C8B-B14F-4D97-AF65-F5344CB8AC3E}">
        <p14:creationId xmlns:p14="http://schemas.microsoft.com/office/powerpoint/2010/main" val="479126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dirty="0"/>
              <a:t>2/1/20XX</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spTree>
    <p:extLst>
      <p:ext uri="{BB962C8B-B14F-4D97-AF65-F5344CB8AC3E}">
        <p14:creationId xmlns:p14="http://schemas.microsoft.com/office/powerpoint/2010/main" val="39613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dirty="0"/>
              <a:t>2/1/20XX</a:t>
            </a:r>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spTree>
    <p:extLst>
      <p:ext uri="{BB962C8B-B14F-4D97-AF65-F5344CB8AC3E}">
        <p14:creationId xmlns:p14="http://schemas.microsoft.com/office/powerpoint/2010/main" val="13095110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dirty="0"/>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dirty="0"/>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lvl1pPr>
              <a:defRPr/>
            </a:lvl1pPr>
          </a:lstStyle>
          <a:p>
            <a:r>
              <a:rPr lang="en-US" dirty="0"/>
              <a:t>Feb 2024</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dirty="0"/>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spTree>
    <p:extLst>
      <p:ext uri="{BB962C8B-B14F-4D97-AF65-F5344CB8AC3E}">
        <p14:creationId xmlns:p14="http://schemas.microsoft.com/office/powerpoint/2010/main" val="3003977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r>
              <a:rPr lang="en-US" dirty="0"/>
              <a:t>Click to edit Master title style</a:t>
            </a:r>
          </a:p>
        </p:txBody>
      </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lvl1pPr>
              <a:defRPr/>
            </a:lvl1pPr>
          </a:lstStyle>
          <a:p>
            <a:r>
              <a:rPr lang="en-US" dirty="0"/>
              <a:t>FEB 2024</a:t>
            </a:r>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r>
              <a:rPr lang="en-US"/>
              <a:t>Click to edit Master title style</a:t>
            </a:r>
            <a:endParaRPr lang="en-US" dirty="0"/>
          </a:p>
        </p:txBody>
      </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dirty="0"/>
              <a:t>2/1/20XX</a:t>
            </a:r>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dirty="0"/>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
        <p:nvSpPr>
          <p:cNvPr id="11" name="Slide Number Placeholder 180">
            <a:extLst>
              <a:ext uri="{FF2B5EF4-FFF2-40B4-BE49-F238E27FC236}">
                <a16:creationId xmlns:a16="http://schemas.microsoft.com/office/drawing/2014/main" id="{30FA0002-E800-ADA1-75EE-4898FA3F4A99}"/>
              </a:ext>
            </a:extLst>
          </p:cNvPr>
          <p:cNvSpPr txBox="1">
            <a:spLocks/>
          </p:cNvSpPr>
          <p:nvPr userDrawn="1"/>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cap="all" spc="100" baseline="0">
                <a:solidFill>
                  <a:schemeClr val="tx1">
                    <a:tint val="75000"/>
                  </a:schemeClr>
                </a:solidFill>
                <a:latin typeface="+mn-lt"/>
                <a:ea typeface="Source Sans Pro SemiBold" panose="020B0603030403020204" pitchFamily="34"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EA792F7-1D9E-4C7E-A103-E8EDFDC2691E}" type="slidenum">
              <a:rPr lang="en-US" smtClean="0">
                <a:solidFill>
                  <a:srgbClr val="898989"/>
                </a:solidFill>
              </a:rPr>
              <a:p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dirty="0"/>
              <a:t>2/1/20XX</a:t>
            </a:r>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285644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dirty="0"/>
              <a:t>2/1/20XX</a:t>
            </a:r>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007528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dirty="0"/>
              <a:t>2/1/20XX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mediafire.com/file_premium/j0uk4y7xwoxhdd9/pkmncc_09.zip/fil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735702" y="503497"/>
            <a:ext cx="4223000" cy="3845891"/>
          </a:xfrm>
        </p:spPr>
        <p:txBody>
          <a:bodyPr>
            <a:normAutofit/>
          </a:bodyPr>
          <a:lstStyle/>
          <a:p>
            <a:r>
              <a:rPr lang="en-SG" sz="3600" b="1" spc="0" dirty="0"/>
              <a:t>Training Mode Start!</a:t>
            </a:r>
            <a:br>
              <a:rPr lang="en-SG" sz="3600" b="1" spc="0" dirty="0"/>
            </a:br>
            <a:r>
              <a:rPr lang="en-SG" sz="3600" b="1" spc="0" dirty="0"/>
              <a:t>Training a Deep Learning Model for an AI-Controlled NPC</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735702" y="4441463"/>
            <a:ext cx="4223000" cy="1781123"/>
          </a:xfrm>
        </p:spPr>
        <p:txBody>
          <a:bodyPr/>
          <a:lstStyle/>
          <a:p>
            <a:r>
              <a:rPr lang="en-US" spc="0" dirty="0"/>
              <a:t>DSI-SG-41</a:t>
            </a:r>
          </a:p>
          <a:p>
            <a:r>
              <a:rPr lang="en-US" spc="0" dirty="0"/>
              <a:t>Muhd Faaiz Khan</a:t>
            </a:r>
          </a:p>
        </p:txBody>
      </p:sp>
      <p:pic>
        <p:nvPicPr>
          <p:cNvPr id="14" name="Picture 13">
            <a:extLst>
              <a:ext uri="{FF2B5EF4-FFF2-40B4-BE49-F238E27FC236}">
                <a16:creationId xmlns:a16="http://schemas.microsoft.com/office/drawing/2014/main" id="{31441D82-8836-1299-25F3-36550D7814DF}"/>
              </a:ext>
            </a:extLst>
          </p:cNvPr>
          <p:cNvPicPr>
            <a:picLocks noChangeAspect="1"/>
          </p:cNvPicPr>
          <p:nvPr/>
        </p:nvPicPr>
        <p:blipFill rotWithShape="1">
          <a:blip r:embed="rId2"/>
          <a:srcRect t="19464" r="2971" b="19923"/>
          <a:stretch/>
        </p:blipFill>
        <p:spPr>
          <a:xfrm>
            <a:off x="5873103" y="1988092"/>
            <a:ext cx="6150946" cy="28818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54986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7C8E9-BF46-2A36-7AA5-66E8DB386AD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3511B76-3EAB-6209-7DE6-EFA6959123CD}"/>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Initial Model Performance</a:t>
            </a:r>
          </a:p>
        </p:txBody>
      </p:sp>
      <p:sp>
        <p:nvSpPr>
          <p:cNvPr id="13" name="Slide Number Placeholder 12">
            <a:extLst>
              <a:ext uri="{FF2B5EF4-FFF2-40B4-BE49-F238E27FC236}">
                <a16:creationId xmlns:a16="http://schemas.microsoft.com/office/drawing/2014/main" id="{44D489C5-6FEA-5F65-9169-D70BB36F6091}"/>
              </a:ext>
            </a:extLst>
          </p:cNvPr>
          <p:cNvSpPr>
            <a:spLocks noGrp="1"/>
          </p:cNvSpPr>
          <p:nvPr>
            <p:ph type="sldNum" sz="quarter" idx="12"/>
          </p:nvPr>
        </p:nvSpPr>
        <p:spPr/>
        <p:txBody>
          <a:bodyPr/>
          <a:lstStyle/>
          <a:p>
            <a:fld id="{5EA792F7-1D9E-4C7E-A103-E8EDFDC2691E}" type="slidenum">
              <a:rPr lang="en-US" smtClean="0"/>
              <a:pPr/>
              <a:t>10</a:t>
            </a:fld>
            <a:endParaRPr lang="en-US" dirty="0">
              <a:solidFill>
                <a:schemeClr val="tx1"/>
              </a:solidFill>
            </a:endParaRPr>
          </a:p>
        </p:txBody>
      </p:sp>
      <p:pic>
        <p:nvPicPr>
          <p:cNvPr id="4" name="Picture 3">
            <a:extLst>
              <a:ext uri="{FF2B5EF4-FFF2-40B4-BE49-F238E27FC236}">
                <a16:creationId xmlns:a16="http://schemas.microsoft.com/office/drawing/2014/main" id="{35547EB1-94B2-90EF-89E4-B39D5A611275}"/>
              </a:ext>
            </a:extLst>
          </p:cNvPr>
          <p:cNvPicPr>
            <a:picLocks noChangeAspect="1"/>
          </p:cNvPicPr>
          <p:nvPr/>
        </p:nvPicPr>
        <p:blipFill>
          <a:blip r:embed="rId3"/>
          <a:stretch>
            <a:fillRect/>
          </a:stretch>
        </p:blipFill>
        <p:spPr>
          <a:xfrm>
            <a:off x="7213501" y="2177447"/>
            <a:ext cx="4264486" cy="3240022"/>
          </a:xfrm>
          <a:prstGeom prst="rect">
            <a:avLst/>
          </a:prstGeom>
        </p:spPr>
      </p:pic>
      <p:graphicFrame>
        <p:nvGraphicFramePr>
          <p:cNvPr id="5" name="Table 4">
            <a:extLst>
              <a:ext uri="{FF2B5EF4-FFF2-40B4-BE49-F238E27FC236}">
                <a16:creationId xmlns:a16="http://schemas.microsoft.com/office/drawing/2014/main" id="{12CA35DE-1E34-E52C-393A-1A976367704D}"/>
              </a:ext>
            </a:extLst>
          </p:cNvPr>
          <p:cNvGraphicFramePr>
            <a:graphicFrameLocks noGrp="1"/>
          </p:cNvGraphicFramePr>
          <p:nvPr>
            <p:extLst>
              <p:ext uri="{D42A27DB-BD31-4B8C-83A1-F6EECF244321}">
                <p14:modId xmlns:p14="http://schemas.microsoft.com/office/powerpoint/2010/main" val="3409869715"/>
              </p:ext>
            </p:extLst>
          </p:nvPr>
        </p:nvGraphicFramePr>
        <p:xfrm>
          <a:off x="1419226" y="3797458"/>
          <a:ext cx="4208106" cy="1114257"/>
        </p:xfrm>
        <a:graphic>
          <a:graphicData uri="http://schemas.openxmlformats.org/drawingml/2006/table">
            <a:tbl>
              <a:tblPr firstRow="1" bandRow="1">
                <a:tableStyleId>{3B4B98B0-60AC-42C2-AFA5-B58CD77FA1E5}</a:tableStyleId>
              </a:tblPr>
              <a:tblGrid>
                <a:gridCol w="2519265">
                  <a:extLst>
                    <a:ext uri="{9D8B030D-6E8A-4147-A177-3AD203B41FA5}">
                      <a16:colId xmlns:a16="http://schemas.microsoft.com/office/drawing/2014/main" val="1090380995"/>
                    </a:ext>
                  </a:extLst>
                </a:gridCol>
                <a:gridCol w="1688841">
                  <a:extLst>
                    <a:ext uri="{9D8B030D-6E8A-4147-A177-3AD203B41FA5}">
                      <a16:colId xmlns:a16="http://schemas.microsoft.com/office/drawing/2014/main" val="2902652192"/>
                    </a:ext>
                  </a:extLst>
                </a:gridCol>
              </a:tblGrid>
              <a:tr h="371419">
                <a:tc gridSpan="2">
                  <a:txBody>
                    <a:bodyPr/>
                    <a:lstStyle/>
                    <a:p>
                      <a:pPr algn="ctr"/>
                      <a:r>
                        <a:rPr lang="en-SG" b="1" dirty="0"/>
                        <a:t>vs </a:t>
                      </a:r>
                      <a:r>
                        <a:rPr lang="en-SG" b="1" dirty="0" err="1"/>
                        <a:t>Poliwrath</a:t>
                      </a:r>
                      <a:endParaRPr lang="en-SG" b="1" dirty="0"/>
                    </a:p>
                  </a:txBody>
                  <a:tcPr/>
                </a:tc>
                <a:tc hMerge="1">
                  <a:txBody>
                    <a:bodyPr/>
                    <a:lstStyle/>
                    <a:p>
                      <a:pPr algn="ctr"/>
                      <a:endParaRPr lang="en-SG" dirty="0"/>
                    </a:p>
                  </a:txBody>
                  <a:tcPr/>
                </a:tc>
                <a:extLst>
                  <a:ext uri="{0D108BD9-81ED-4DB2-BD59-A6C34878D82A}">
                    <a16:rowId xmlns:a16="http://schemas.microsoft.com/office/drawing/2014/main" val="2147725805"/>
                  </a:ext>
                </a:extLst>
              </a:tr>
              <a:tr h="371419">
                <a:tc>
                  <a:txBody>
                    <a:bodyPr/>
                    <a:lstStyle/>
                    <a:p>
                      <a:pPr algn="ctr"/>
                      <a:r>
                        <a:rPr lang="en-SG" b="1" dirty="0"/>
                        <a:t>Training loss</a:t>
                      </a:r>
                    </a:p>
                  </a:txBody>
                  <a:tcPr/>
                </a:tc>
                <a:tc>
                  <a:txBody>
                    <a:bodyPr/>
                    <a:lstStyle/>
                    <a:p>
                      <a:pPr algn="ctr"/>
                      <a:r>
                        <a:rPr lang="en-SG" b="1" dirty="0"/>
                        <a:t>0.9787</a:t>
                      </a:r>
                    </a:p>
                  </a:txBody>
                  <a:tcPr/>
                </a:tc>
                <a:extLst>
                  <a:ext uri="{0D108BD9-81ED-4DB2-BD59-A6C34878D82A}">
                    <a16:rowId xmlns:a16="http://schemas.microsoft.com/office/drawing/2014/main" val="3860614179"/>
                  </a:ext>
                </a:extLst>
              </a:tr>
              <a:tr h="371419">
                <a:tc>
                  <a:txBody>
                    <a:bodyPr/>
                    <a:lstStyle/>
                    <a:p>
                      <a:pPr algn="ctr"/>
                      <a:r>
                        <a:rPr lang="en-SG" b="1" dirty="0"/>
                        <a:t>Validation loss</a:t>
                      </a:r>
                    </a:p>
                  </a:txBody>
                  <a:tcPr/>
                </a:tc>
                <a:tc>
                  <a:txBody>
                    <a:bodyPr/>
                    <a:lstStyle/>
                    <a:p>
                      <a:pPr algn="ctr"/>
                      <a:r>
                        <a:rPr lang="en-SG" b="1" dirty="0"/>
                        <a:t>3.07</a:t>
                      </a:r>
                    </a:p>
                  </a:txBody>
                  <a:tcPr/>
                </a:tc>
                <a:extLst>
                  <a:ext uri="{0D108BD9-81ED-4DB2-BD59-A6C34878D82A}">
                    <a16:rowId xmlns:a16="http://schemas.microsoft.com/office/drawing/2014/main" val="374316481"/>
                  </a:ext>
                </a:extLst>
              </a:tr>
            </a:tbl>
          </a:graphicData>
        </a:graphic>
      </p:graphicFrame>
      <p:pic>
        <p:nvPicPr>
          <p:cNvPr id="6" name="Picture 5">
            <a:extLst>
              <a:ext uri="{FF2B5EF4-FFF2-40B4-BE49-F238E27FC236}">
                <a16:creationId xmlns:a16="http://schemas.microsoft.com/office/drawing/2014/main" id="{3310AA19-C1F8-7685-FE1E-747D7AFC7651}"/>
              </a:ext>
            </a:extLst>
          </p:cNvPr>
          <p:cNvPicPr>
            <a:picLocks noChangeAspect="1"/>
          </p:cNvPicPr>
          <p:nvPr/>
        </p:nvPicPr>
        <p:blipFill rotWithShape="1">
          <a:blip r:embed="rId4"/>
          <a:srcRect l="16664"/>
          <a:stretch/>
        </p:blipFill>
        <p:spPr>
          <a:xfrm>
            <a:off x="1563968" y="2811377"/>
            <a:ext cx="2095851" cy="876422"/>
          </a:xfrm>
          <a:prstGeom prst="rect">
            <a:avLst/>
          </a:prstGeom>
        </p:spPr>
      </p:pic>
      <p:pic>
        <p:nvPicPr>
          <p:cNvPr id="7" name="Picture 6">
            <a:extLst>
              <a:ext uri="{FF2B5EF4-FFF2-40B4-BE49-F238E27FC236}">
                <a16:creationId xmlns:a16="http://schemas.microsoft.com/office/drawing/2014/main" id="{A8123B55-4695-2EC1-E094-6676D43F627F}"/>
              </a:ext>
            </a:extLst>
          </p:cNvPr>
          <p:cNvPicPr>
            <a:picLocks noChangeAspect="1"/>
          </p:cNvPicPr>
          <p:nvPr/>
        </p:nvPicPr>
        <p:blipFill rotWithShape="1">
          <a:blip r:embed="rId5"/>
          <a:srcRect t="1061"/>
          <a:stretch/>
        </p:blipFill>
        <p:spPr>
          <a:xfrm>
            <a:off x="3598507" y="2812216"/>
            <a:ext cx="2028825" cy="876422"/>
          </a:xfrm>
          <a:prstGeom prst="rect">
            <a:avLst/>
          </a:prstGeom>
        </p:spPr>
      </p:pic>
    </p:spTree>
    <p:extLst>
      <p:ext uri="{BB962C8B-B14F-4D97-AF65-F5344CB8AC3E}">
        <p14:creationId xmlns:p14="http://schemas.microsoft.com/office/powerpoint/2010/main" val="7568163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4055C-CB3B-5415-8C4D-6EFD91A86B9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C70709F-B6FF-CD78-C409-D09A8D6C6044}"/>
              </a:ext>
            </a:extLst>
          </p:cNvPr>
          <p:cNvPicPr>
            <a:picLocks noChangeAspect="1"/>
          </p:cNvPicPr>
          <p:nvPr/>
        </p:nvPicPr>
        <p:blipFill>
          <a:blip r:embed="rId3"/>
          <a:stretch>
            <a:fillRect/>
          </a:stretch>
        </p:blipFill>
        <p:spPr>
          <a:xfrm>
            <a:off x="1328624" y="2601827"/>
            <a:ext cx="4298708" cy="2606092"/>
          </a:xfrm>
          <a:prstGeom prst="rect">
            <a:avLst/>
          </a:prstGeom>
        </p:spPr>
      </p:pic>
      <p:sp>
        <p:nvSpPr>
          <p:cNvPr id="9" name="Title 8">
            <a:extLst>
              <a:ext uri="{FF2B5EF4-FFF2-40B4-BE49-F238E27FC236}">
                <a16:creationId xmlns:a16="http://schemas.microsoft.com/office/drawing/2014/main" id="{A03FEA93-2FE5-F11B-6EEC-E761E71C4006}"/>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Initial Model Performance</a:t>
            </a:r>
          </a:p>
        </p:txBody>
      </p:sp>
      <p:sp>
        <p:nvSpPr>
          <p:cNvPr id="13" name="Slide Number Placeholder 12">
            <a:extLst>
              <a:ext uri="{FF2B5EF4-FFF2-40B4-BE49-F238E27FC236}">
                <a16:creationId xmlns:a16="http://schemas.microsoft.com/office/drawing/2014/main" id="{7EF12672-57CB-CC0E-53AF-3AAE9015A663}"/>
              </a:ext>
            </a:extLst>
          </p:cNvPr>
          <p:cNvSpPr>
            <a:spLocks noGrp="1"/>
          </p:cNvSpPr>
          <p:nvPr>
            <p:ph type="sldNum" sz="quarter" idx="12"/>
          </p:nvPr>
        </p:nvSpPr>
        <p:spPr/>
        <p:txBody>
          <a:bodyPr/>
          <a:lstStyle/>
          <a:p>
            <a:fld id="{5EA792F7-1D9E-4C7E-A103-E8EDFDC2691E}" type="slidenum">
              <a:rPr lang="en-US" smtClean="0"/>
              <a:pPr/>
              <a:t>11</a:t>
            </a:fld>
            <a:endParaRPr lang="en-US" dirty="0">
              <a:solidFill>
                <a:schemeClr val="tx1"/>
              </a:solidFill>
            </a:endParaRPr>
          </a:p>
        </p:txBody>
      </p:sp>
      <p:pic>
        <p:nvPicPr>
          <p:cNvPr id="4" name="Picture 3">
            <a:extLst>
              <a:ext uri="{FF2B5EF4-FFF2-40B4-BE49-F238E27FC236}">
                <a16:creationId xmlns:a16="http://schemas.microsoft.com/office/drawing/2014/main" id="{BE59D232-C13E-B31F-4188-49268CFBD58E}"/>
              </a:ext>
            </a:extLst>
          </p:cNvPr>
          <p:cNvPicPr>
            <a:picLocks noChangeAspect="1"/>
          </p:cNvPicPr>
          <p:nvPr/>
        </p:nvPicPr>
        <p:blipFill>
          <a:blip r:embed="rId4"/>
          <a:stretch>
            <a:fillRect/>
          </a:stretch>
        </p:blipFill>
        <p:spPr>
          <a:xfrm>
            <a:off x="7213501" y="2177447"/>
            <a:ext cx="4264486" cy="3240022"/>
          </a:xfrm>
          <a:prstGeom prst="rect">
            <a:avLst/>
          </a:prstGeom>
        </p:spPr>
      </p:pic>
    </p:spTree>
    <p:extLst>
      <p:ext uri="{BB962C8B-B14F-4D97-AF65-F5344CB8AC3E}">
        <p14:creationId xmlns:p14="http://schemas.microsoft.com/office/powerpoint/2010/main" val="73730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FD4275-1F20-4268-8DC2-1FDD369E59CF}"/>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A085E48F-6B18-C5A4-8462-ED2B3E912A12}"/>
              </a:ext>
            </a:extLst>
          </p:cNvPr>
          <p:cNvSpPr/>
          <p:nvPr/>
        </p:nvSpPr>
        <p:spPr>
          <a:xfrm>
            <a:off x="6809791" y="2514600"/>
            <a:ext cx="4415238" cy="269938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itle 8">
            <a:extLst>
              <a:ext uri="{FF2B5EF4-FFF2-40B4-BE49-F238E27FC236}">
                <a16:creationId xmlns:a16="http://schemas.microsoft.com/office/drawing/2014/main" id="{8D9179E4-319F-5CF6-D816-28D6BF4AF55A}"/>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Bot Refinement: Defining Thresholds</a:t>
            </a:r>
          </a:p>
        </p:txBody>
      </p:sp>
      <p:sp>
        <p:nvSpPr>
          <p:cNvPr id="13" name="Slide Number Placeholder 12">
            <a:extLst>
              <a:ext uri="{FF2B5EF4-FFF2-40B4-BE49-F238E27FC236}">
                <a16:creationId xmlns:a16="http://schemas.microsoft.com/office/drawing/2014/main" id="{7C1BA042-424F-5C33-24AA-BA11D28EE7BF}"/>
              </a:ext>
            </a:extLst>
          </p:cNvPr>
          <p:cNvSpPr>
            <a:spLocks noGrp="1"/>
          </p:cNvSpPr>
          <p:nvPr>
            <p:ph type="sldNum" sz="quarter" idx="12"/>
          </p:nvPr>
        </p:nvSpPr>
        <p:spPr/>
        <p:txBody>
          <a:bodyPr/>
          <a:lstStyle/>
          <a:p>
            <a:fld id="{5EA792F7-1D9E-4C7E-A103-E8EDFDC2691E}" type="slidenum">
              <a:rPr lang="en-US" smtClean="0"/>
              <a:pPr/>
              <a:t>12</a:t>
            </a:fld>
            <a:endParaRPr lang="en-US" dirty="0">
              <a:solidFill>
                <a:schemeClr val="tx1"/>
              </a:solidFill>
            </a:endParaRPr>
          </a:p>
        </p:txBody>
      </p:sp>
      <p:sp>
        <p:nvSpPr>
          <p:cNvPr id="3" name="Content Placeholder 2">
            <a:extLst>
              <a:ext uri="{FF2B5EF4-FFF2-40B4-BE49-F238E27FC236}">
                <a16:creationId xmlns:a16="http://schemas.microsoft.com/office/drawing/2014/main" id="{73BB59FA-7521-72B2-9503-F6C675A687F6}"/>
              </a:ext>
            </a:extLst>
          </p:cNvPr>
          <p:cNvSpPr>
            <a:spLocks noGrp="1"/>
          </p:cNvSpPr>
          <p:nvPr>
            <p:ph idx="1"/>
          </p:nvPr>
        </p:nvSpPr>
        <p:spPr/>
        <p:txBody>
          <a:bodyPr/>
          <a:lstStyle/>
          <a:p>
            <a:r>
              <a:rPr lang="en-SG" dirty="0"/>
              <a:t>The stochastic nature of deep learning models results in varying prediction values between different models.</a:t>
            </a:r>
          </a:p>
          <a:p>
            <a:r>
              <a:rPr lang="en-SG" dirty="0"/>
              <a:t>To determine the appropriate threshold at which to perform inputs, we first monitor the predictions made by the model over the course of a round, and adapt our thresholds accordingly.</a:t>
            </a:r>
          </a:p>
        </p:txBody>
      </p:sp>
      <p:pic>
        <p:nvPicPr>
          <p:cNvPr id="19" name="Picture 18">
            <a:extLst>
              <a:ext uri="{FF2B5EF4-FFF2-40B4-BE49-F238E27FC236}">
                <a16:creationId xmlns:a16="http://schemas.microsoft.com/office/drawing/2014/main" id="{F09B5FAC-A01D-3959-B0DE-CBD15DDDCB67}"/>
              </a:ext>
            </a:extLst>
          </p:cNvPr>
          <p:cNvPicPr>
            <a:picLocks noChangeAspect="1"/>
          </p:cNvPicPr>
          <p:nvPr/>
        </p:nvPicPr>
        <p:blipFill>
          <a:blip r:embed="rId3"/>
          <a:stretch>
            <a:fillRect/>
          </a:stretch>
        </p:blipFill>
        <p:spPr>
          <a:xfrm>
            <a:off x="6686550" y="2295525"/>
            <a:ext cx="4415238" cy="2699389"/>
          </a:xfrm>
          <a:prstGeom prst="rect">
            <a:avLst/>
          </a:prstGeom>
        </p:spPr>
      </p:pic>
    </p:spTree>
    <p:extLst>
      <p:ext uri="{BB962C8B-B14F-4D97-AF65-F5344CB8AC3E}">
        <p14:creationId xmlns:p14="http://schemas.microsoft.com/office/powerpoint/2010/main" val="1076383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DF8E4-CF31-8222-2509-7E9B8763218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A543FAE-D6E4-7905-83F6-D8619953F5C1}"/>
              </a:ext>
            </a:extLst>
          </p:cNvPr>
          <p:cNvSpPr>
            <a:spLocks noGrp="1"/>
          </p:cNvSpPr>
          <p:nvPr>
            <p:ph type="title"/>
          </p:nvPr>
        </p:nvSpPr>
        <p:spPr>
          <a:xfrm>
            <a:off x="838201" y="732391"/>
            <a:ext cx="5848349" cy="1314996"/>
          </a:xfrm>
        </p:spPr>
        <p:txBody>
          <a:bodyPr vert="horz" lIns="91440" tIns="45720" rIns="91440" bIns="45720" rtlCol="0" anchor="b">
            <a:normAutofit fontScale="90000"/>
          </a:bodyPr>
          <a:lstStyle/>
          <a:p>
            <a:r>
              <a:rPr lang="en-US" dirty="0"/>
              <a:t>Data Refinement: Feature Engineering</a:t>
            </a:r>
          </a:p>
        </p:txBody>
      </p:sp>
      <p:sp>
        <p:nvSpPr>
          <p:cNvPr id="13" name="Slide Number Placeholder 12">
            <a:extLst>
              <a:ext uri="{FF2B5EF4-FFF2-40B4-BE49-F238E27FC236}">
                <a16:creationId xmlns:a16="http://schemas.microsoft.com/office/drawing/2014/main" id="{F25949A3-6952-BAD0-8DC3-D9CBCE17CC2E}"/>
              </a:ext>
            </a:extLst>
          </p:cNvPr>
          <p:cNvSpPr>
            <a:spLocks noGrp="1"/>
          </p:cNvSpPr>
          <p:nvPr>
            <p:ph type="sldNum" sz="quarter" idx="12"/>
          </p:nvPr>
        </p:nvSpPr>
        <p:spPr/>
        <p:txBody>
          <a:bodyPr/>
          <a:lstStyle/>
          <a:p>
            <a:fld id="{5EA792F7-1D9E-4C7E-A103-E8EDFDC2691E}" type="slidenum">
              <a:rPr lang="en-US" smtClean="0"/>
              <a:pPr/>
              <a:t>13</a:t>
            </a:fld>
            <a:endParaRPr lang="en-US" dirty="0">
              <a:solidFill>
                <a:schemeClr val="tx1"/>
              </a:solidFill>
            </a:endParaRPr>
          </a:p>
        </p:txBody>
      </p:sp>
      <p:sp>
        <p:nvSpPr>
          <p:cNvPr id="3" name="Content Placeholder 2">
            <a:extLst>
              <a:ext uri="{FF2B5EF4-FFF2-40B4-BE49-F238E27FC236}">
                <a16:creationId xmlns:a16="http://schemas.microsoft.com/office/drawing/2014/main" id="{97D60959-A8EF-DA0E-9B5D-F272888F2407}"/>
              </a:ext>
            </a:extLst>
          </p:cNvPr>
          <p:cNvSpPr>
            <a:spLocks noGrp="1"/>
          </p:cNvSpPr>
          <p:nvPr>
            <p:ph idx="1"/>
          </p:nvPr>
        </p:nvSpPr>
        <p:spPr/>
        <p:txBody>
          <a:bodyPr/>
          <a:lstStyle/>
          <a:p>
            <a:r>
              <a:rPr lang="en-SG" dirty="0"/>
              <a:t>Even after adjusting thresholds,  the model had very low predictive values for the three attack inputs ‘j’, ‘k’ and ‘l’. To improve the frequency of attack detection, we engineer a new feature ‘</a:t>
            </a:r>
            <a:r>
              <a:rPr lang="en-SG" dirty="0" err="1"/>
              <a:t>isattack</a:t>
            </a:r>
            <a:r>
              <a:rPr lang="en-SG" dirty="0"/>
              <a:t>’, a </a:t>
            </a:r>
            <a:r>
              <a:rPr lang="en-SG" dirty="0" err="1"/>
              <a:t>boolean</a:t>
            </a:r>
            <a:r>
              <a:rPr lang="en-SG" dirty="0"/>
              <a:t> value that is True for any row where at least 1 attack input is present.</a:t>
            </a:r>
          </a:p>
          <a:p>
            <a:endParaRPr lang="en-SG" dirty="0"/>
          </a:p>
        </p:txBody>
      </p:sp>
      <p:sp>
        <p:nvSpPr>
          <p:cNvPr id="2" name="Rectangle 1">
            <a:extLst>
              <a:ext uri="{FF2B5EF4-FFF2-40B4-BE49-F238E27FC236}">
                <a16:creationId xmlns:a16="http://schemas.microsoft.com/office/drawing/2014/main" id="{CE3AEE8C-BDDB-6B4F-196F-BB2371D028EA}"/>
              </a:ext>
            </a:extLst>
          </p:cNvPr>
          <p:cNvSpPr/>
          <p:nvPr/>
        </p:nvSpPr>
        <p:spPr>
          <a:xfrm>
            <a:off x="7381289" y="2466197"/>
            <a:ext cx="3705225" cy="30596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3F587E14-80E5-4857-A907-82338EB11038}"/>
              </a:ext>
            </a:extLst>
          </p:cNvPr>
          <p:cNvPicPr>
            <a:picLocks noChangeAspect="1"/>
          </p:cNvPicPr>
          <p:nvPr/>
        </p:nvPicPr>
        <p:blipFill>
          <a:blip r:embed="rId3"/>
          <a:stretch>
            <a:fillRect/>
          </a:stretch>
        </p:blipFill>
        <p:spPr>
          <a:xfrm>
            <a:off x="7171739" y="2266172"/>
            <a:ext cx="3705225" cy="3048000"/>
          </a:xfrm>
          <a:prstGeom prst="rect">
            <a:avLst/>
          </a:prstGeom>
        </p:spPr>
      </p:pic>
    </p:spTree>
    <p:extLst>
      <p:ext uri="{BB962C8B-B14F-4D97-AF65-F5344CB8AC3E}">
        <p14:creationId xmlns:p14="http://schemas.microsoft.com/office/powerpoint/2010/main" val="2746088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A323C-DD42-45D1-9984-F3900C48D6C6}"/>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259369A3-E440-A74C-A087-18DE7224B5DD}"/>
              </a:ext>
            </a:extLst>
          </p:cNvPr>
          <p:cNvSpPr/>
          <p:nvPr/>
        </p:nvSpPr>
        <p:spPr>
          <a:xfrm>
            <a:off x="7381289" y="2466197"/>
            <a:ext cx="3900151" cy="30596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itle 8">
            <a:extLst>
              <a:ext uri="{FF2B5EF4-FFF2-40B4-BE49-F238E27FC236}">
                <a16:creationId xmlns:a16="http://schemas.microsoft.com/office/drawing/2014/main" id="{DB4BC1BA-4FF9-85D3-55B5-8D248BC3A1E0}"/>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Data Refinement: Bootstrapping</a:t>
            </a:r>
          </a:p>
        </p:txBody>
      </p:sp>
      <p:sp>
        <p:nvSpPr>
          <p:cNvPr id="13" name="Slide Number Placeholder 12">
            <a:extLst>
              <a:ext uri="{FF2B5EF4-FFF2-40B4-BE49-F238E27FC236}">
                <a16:creationId xmlns:a16="http://schemas.microsoft.com/office/drawing/2014/main" id="{3432FB49-2270-9851-C458-56473AE6FB84}"/>
              </a:ext>
            </a:extLst>
          </p:cNvPr>
          <p:cNvSpPr>
            <a:spLocks noGrp="1"/>
          </p:cNvSpPr>
          <p:nvPr>
            <p:ph type="sldNum" sz="quarter" idx="12"/>
          </p:nvPr>
        </p:nvSpPr>
        <p:spPr/>
        <p:txBody>
          <a:bodyPr/>
          <a:lstStyle/>
          <a:p>
            <a:fld id="{5EA792F7-1D9E-4C7E-A103-E8EDFDC2691E}" type="slidenum">
              <a:rPr lang="en-US" smtClean="0"/>
              <a:pPr/>
              <a:t>14</a:t>
            </a:fld>
            <a:endParaRPr lang="en-US" dirty="0">
              <a:solidFill>
                <a:schemeClr val="tx1"/>
              </a:solidFill>
            </a:endParaRPr>
          </a:p>
        </p:txBody>
      </p:sp>
      <p:sp>
        <p:nvSpPr>
          <p:cNvPr id="3" name="Content Placeholder 2">
            <a:extLst>
              <a:ext uri="{FF2B5EF4-FFF2-40B4-BE49-F238E27FC236}">
                <a16:creationId xmlns:a16="http://schemas.microsoft.com/office/drawing/2014/main" id="{B248420F-4158-2415-B2A5-7390B8D1C45D}"/>
              </a:ext>
            </a:extLst>
          </p:cNvPr>
          <p:cNvSpPr>
            <a:spLocks noGrp="1"/>
          </p:cNvSpPr>
          <p:nvPr>
            <p:ph idx="1"/>
          </p:nvPr>
        </p:nvSpPr>
        <p:spPr/>
        <p:txBody>
          <a:bodyPr/>
          <a:lstStyle/>
          <a:p>
            <a:r>
              <a:rPr lang="en-SG" dirty="0"/>
              <a:t>Certain inputs are underrepresented in the data and are thus poorly predicted by the model. </a:t>
            </a:r>
          </a:p>
          <a:p>
            <a:r>
              <a:rPr lang="en-SG" dirty="0"/>
              <a:t>We bootstrap such inputs to improve the model’s confidence in predicting these inputs.</a:t>
            </a:r>
          </a:p>
        </p:txBody>
      </p:sp>
      <p:pic>
        <p:nvPicPr>
          <p:cNvPr id="11" name="Picture 10">
            <a:extLst>
              <a:ext uri="{FF2B5EF4-FFF2-40B4-BE49-F238E27FC236}">
                <a16:creationId xmlns:a16="http://schemas.microsoft.com/office/drawing/2014/main" id="{72F7F00F-56FD-AC8F-5238-507A711FE613}"/>
              </a:ext>
            </a:extLst>
          </p:cNvPr>
          <p:cNvPicPr>
            <a:picLocks noChangeAspect="1"/>
          </p:cNvPicPr>
          <p:nvPr/>
        </p:nvPicPr>
        <p:blipFill>
          <a:blip r:embed="rId3"/>
          <a:stretch>
            <a:fillRect/>
          </a:stretch>
        </p:blipFill>
        <p:spPr>
          <a:xfrm>
            <a:off x="7181266" y="2323322"/>
            <a:ext cx="3900151" cy="3059601"/>
          </a:xfrm>
          <a:prstGeom prst="rect">
            <a:avLst/>
          </a:prstGeom>
        </p:spPr>
      </p:pic>
    </p:spTree>
    <p:extLst>
      <p:ext uri="{BB962C8B-B14F-4D97-AF65-F5344CB8AC3E}">
        <p14:creationId xmlns:p14="http://schemas.microsoft.com/office/powerpoint/2010/main" val="397854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17F43-1A32-D697-4ECA-8C60A86BFEA5}"/>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75D2EAB-D475-ADF2-CF03-8110E5E26A80}"/>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Data Refinement: Flip it</a:t>
            </a:r>
          </a:p>
        </p:txBody>
      </p:sp>
      <p:sp>
        <p:nvSpPr>
          <p:cNvPr id="13" name="Slide Number Placeholder 12">
            <a:extLst>
              <a:ext uri="{FF2B5EF4-FFF2-40B4-BE49-F238E27FC236}">
                <a16:creationId xmlns:a16="http://schemas.microsoft.com/office/drawing/2014/main" id="{83A1FF5D-A3C3-7B14-69AC-A0E1D635F842}"/>
              </a:ext>
            </a:extLst>
          </p:cNvPr>
          <p:cNvSpPr>
            <a:spLocks noGrp="1"/>
          </p:cNvSpPr>
          <p:nvPr>
            <p:ph type="sldNum" sz="quarter" idx="12"/>
          </p:nvPr>
        </p:nvSpPr>
        <p:spPr/>
        <p:txBody>
          <a:bodyPr/>
          <a:lstStyle/>
          <a:p>
            <a:fld id="{5EA792F7-1D9E-4C7E-A103-E8EDFDC2691E}" type="slidenum">
              <a:rPr lang="en-US" smtClean="0"/>
              <a:pPr/>
              <a:t>15</a:t>
            </a:fld>
            <a:endParaRPr lang="en-US" dirty="0">
              <a:solidFill>
                <a:schemeClr val="tx1"/>
              </a:solidFill>
            </a:endParaRPr>
          </a:p>
        </p:txBody>
      </p:sp>
      <p:sp>
        <p:nvSpPr>
          <p:cNvPr id="3" name="Content Placeholder 2">
            <a:extLst>
              <a:ext uri="{FF2B5EF4-FFF2-40B4-BE49-F238E27FC236}">
                <a16:creationId xmlns:a16="http://schemas.microsoft.com/office/drawing/2014/main" id="{2A3A0B46-3C90-D60B-6503-7ECE305B881D}"/>
              </a:ext>
            </a:extLst>
          </p:cNvPr>
          <p:cNvSpPr>
            <a:spLocks noGrp="1"/>
          </p:cNvSpPr>
          <p:nvPr>
            <p:ph idx="1"/>
          </p:nvPr>
        </p:nvSpPr>
        <p:spPr/>
        <p:txBody>
          <a:bodyPr/>
          <a:lstStyle/>
          <a:p>
            <a:r>
              <a:rPr lang="en-SG" dirty="0"/>
              <a:t>After multiple model tests, there was a noticeable difference in behaviour for the bot character that was dependent on its position on the screen.</a:t>
            </a:r>
          </a:p>
          <a:p>
            <a:r>
              <a:rPr lang="en-SG" dirty="0"/>
              <a:t>We apply the concept of image distortion on our data, by introducing rows where the existing images are horizontally. This allows the model to predict the same actions regardless of its screen position. </a:t>
            </a:r>
          </a:p>
        </p:txBody>
      </p:sp>
      <p:pic>
        <p:nvPicPr>
          <p:cNvPr id="4" name="Picture 3">
            <a:extLst>
              <a:ext uri="{FF2B5EF4-FFF2-40B4-BE49-F238E27FC236}">
                <a16:creationId xmlns:a16="http://schemas.microsoft.com/office/drawing/2014/main" id="{A2284047-C550-723D-F5FA-40B425F10141}"/>
              </a:ext>
            </a:extLst>
          </p:cNvPr>
          <p:cNvPicPr>
            <a:picLocks noChangeAspect="1"/>
          </p:cNvPicPr>
          <p:nvPr/>
        </p:nvPicPr>
        <p:blipFill>
          <a:blip r:embed="rId3"/>
          <a:stretch>
            <a:fillRect/>
          </a:stretch>
        </p:blipFill>
        <p:spPr>
          <a:xfrm>
            <a:off x="7145150" y="726200"/>
            <a:ext cx="3361119" cy="2037679"/>
          </a:xfrm>
          <a:prstGeom prst="rect">
            <a:avLst/>
          </a:prstGeom>
        </p:spPr>
      </p:pic>
      <p:sp>
        <p:nvSpPr>
          <p:cNvPr id="5" name="TextBox 4">
            <a:extLst>
              <a:ext uri="{FF2B5EF4-FFF2-40B4-BE49-F238E27FC236}">
                <a16:creationId xmlns:a16="http://schemas.microsoft.com/office/drawing/2014/main" id="{68CFC7DE-F49D-FC33-93B5-EB24605A2EB2}"/>
              </a:ext>
            </a:extLst>
          </p:cNvPr>
          <p:cNvSpPr txBox="1"/>
          <p:nvPr/>
        </p:nvSpPr>
        <p:spPr>
          <a:xfrm>
            <a:off x="7903689" y="2763879"/>
            <a:ext cx="1844040" cy="369332"/>
          </a:xfrm>
          <a:prstGeom prst="rect">
            <a:avLst/>
          </a:prstGeom>
          <a:noFill/>
        </p:spPr>
        <p:txBody>
          <a:bodyPr wrap="square" rtlCol="0">
            <a:spAutoFit/>
          </a:bodyPr>
          <a:lstStyle/>
          <a:p>
            <a:r>
              <a:rPr lang="en-SG" dirty="0">
                <a:latin typeface="Cambria Math" panose="02040503050406030204" pitchFamily="18" charset="0"/>
                <a:ea typeface="Cambria Math" panose="02040503050406030204" pitchFamily="18" charset="0"/>
              </a:rPr>
              <a:t>[1, 1, 0, 0, 0, 0, 0]</a:t>
            </a:r>
          </a:p>
        </p:txBody>
      </p:sp>
      <p:pic>
        <p:nvPicPr>
          <p:cNvPr id="6" name="Picture 5">
            <a:extLst>
              <a:ext uri="{FF2B5EF4-FFF2-40B4-BE49-F238E27FC236}">
                <a16:creationId xmlns:a16="http://schemas.microsoft.com/office/drawing/2014/main" id="{8561A53C-6119-2728-E581-53C59703D766}"/>
              </a:ext>
            </a:extLst>
          </p:cNvPr>
          <p:cNvPicPr>
            <a:picLocks noChangeAspect="1"/>
          </p:cNvPicPr>
          <p:nvPr/>
        </p:nvPicPr>
        <p:blipFill>
          <a:blip r:embed="rId3"/>
          <a:stretch>
            <a:fillRect/>
          </a:stretch>
        </p:blipFill>
        <p:spPr>
          <a:xfrm flipH="1">
            <a:off x="7145150" y="3849580"/>
            <a:ext cx="3361119" cy="2037679"/>
          </a:xfrm>
          <a:prstGeom prst="rect">
            <a:avLst/>
          </a:prstGeom>
        </p:spPr>
      </p:pic>
      <p:sp>
        <p:nvSpPr>
          <p:cNvPr id="7" name="TextBox 6">
            <a:extLst>
              <a:ext uri="{FF2B5EF4-FFF2-40B4-BE49-F238E27FC236}">
                <a16:creationId xmlns:a16="http://schemas.microsoft.com/office/drawing/2014/main" id="{03394A8A-0FEA-E110-C1C9-E64092E58946}"/>
              </a:ext>
            </a:extLst>
          </p:cNvPr>
          <p:cNvSpPr txBox="1"/>
          <p:nvPr/>
        </p:nvSpPr>
        <p:spPr>
          <a:xfrm>
            <a:off x="7903689" y="5887259"/>
            <a:ext cx="1844040" cy="369332"/>
          </a:xfrm>
          <a:prstGeom prst="rect">
            <a:avLst/>
          </a:prstGeom>
          <a:noFill/>
        </p:spPr>
        <p:txBody>
          <a:bodyPr wrap="square" rtlCol="0">
            <a:spAutoFit/>
          </a:bodyPr>
          <a:lstStyle/>
          <a:p>
            <a:r>
              <a:rPr lang="en-SG" dirty="0">
                <a:latin typeface="Cambria Math" panose="02040503050406030204" pitchFamily="18" charset="0"/>
                <a:ea typeface="Cambria Math" panose="02040503050406030204" pitchFamily="18" charset="0"/>
              </a:rPr>
              <a:t>[1, 0, 1, 0, 0, 0, 0]</a:t>
            </a:r>
          </a:p>
        </p:txBody>
      </p:sp>
      <p:sp>
        <p:nvSpPr>
          <p:cNvPr id="8" name="Arrow: Down 7">
            <a:extLst>
              <a:ext uri="{FF2B5EF4-FFF2-40B4-BE49-F238E27FC236}">
                <a16:creationId xmlns:a16="http://schemas.microsoft.com/office/drawing/2014/main" id="{B2514077-4873-47A9-3023-644126F9F6B9}"/>
              </a:ext>
            </a:extLst>
          </p:cNvPr>
          <p:cNvSpPr/>
          <p:nvPr/>
        </p:nvSpPr>
        <p:spPr>
          <a:xfrm>
            <a:off x="8610327" y="3270852"/>
            <a:ext cx="430763" cy="4187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58846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AC401-F7D3-2D98-5DC6-BD2D53FE9777}"/>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5D4D49E0-59C7-85D2-ADF4-4667A974A498}"/>
              </a:ext>
            </a:extLst>
          </p:cNvPr>
          <p:cNvSpPr/>
          <p:nvPr/>
        </p:nvSpPr>
        <p:spPr>
          <a:xfrm>
            <a:off x="7381289" y="2466197"/>
            <a:ext cx="3900151" cy="30596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itle 8">
            <a:extLst>
              <a:ext uri="{FF2B5EF4-FFF2-40B4-BE49-F238E27FC236}">
                <a16:creationId xmlns:a16="http://schemas.microsoft.com/office/drawing/2014/main" id="{C3C363BA-DF1B-F7C2-1273-B9B6DD41BC2E}"/>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Data Refinement: Putting it together</a:t>
            </a:r>
          </a:p>
        </p:txBody>
      </p:sp>
      <p:sp>
        <p:nvSpPr>
          <p:cNvPr id="13" name="Slide Number Placeholder 12">
            <a:extLst>
              <a:ext uri="{FF2B5EF4-FFF2-40B4-BE49-F238E27FC236}">
                <a16:creationId xmlns:a16="http://schemas.microsoft.com/office/drawing/2014/main" id="{6F4592FA-19DC-58D9-F6F1-952FB1E77111}"/>
              </a:ext>
            </a:extLst>
          </p:cNvPr>
          <p:cNvSpPr>
            <a:spLocks noGrp="1"/>
          </p:cNvSpPr>
          <p:nvPr>
            <p:ph type="sldNum" sz="quarter" idx="12"/>
          </p:nvPr>
        </p:nvSpPr>
        <p:spPr/>
        <p:txBody>
          <a:bodyPr/>
          <a:lstStyle/>
          <a:p>
            <a:fld id="{5EA792F7-1D9E-4C7E-A103-E8EDFDC2691E}" type="slidenum">
              <a:rPr lang="en-US" smtClean="0"/>
              <a:pPr/>
              <a:t>16</a:t>
            </a:fld>
            <a:endParaRPr lang="en-US" dirty="0">
              <a:solidFill>
                <a:schemeClr val="tx1"/>
              </a:solidFill>
            </a:endParaRPr>
          </a:p>
        </p:txBody>
      </p:sp>
      <p:sp>
        <p:nvSpPr>
          <p:cNvPr id="3" name="Content Placeholder 2">
            <a:extLst>
              <a:ext uri="{FF2B5EF4-FFF2-40B4-BE49-F238E27FC236}">
                <a16:creationId xmlns:a16="http://schemas.microsoft.com/office/drawing/2014/main" id="{D1BAE31E-B1D2-FCEE-CE32-47E76CC190D2}"/>
              </a:ext>
            </a:extLst>
          </p:cNvPr>
          <p:cNvSpPr>
            <a:spLocks noGrp="1"/>
          </p:cNvSpPr>
          <p:nvPr>
            <p:ph idx="1"/>
          </p:nvPr>
        </p:nvSpPr>
        <p:spPr/>
        <p:txBody>
          <a:bodyPr/>
          <a:lstStyle/>
          <a:p>
            <a:r>
              <a:rPr lang="en-SG" dirty="0"/>
              <a:t>In addition to bootstrapping and flipping image data, we also implement these data engineering steps:</a:t>
            </a:r>
          </a:p>
          <a:p>
            <a:pPr marL="285750" indent="-285750">
              <a:buFont typeface="Arial" panose="020B0604020202020204" pitchFamily="34" charset="0"/>
              <a:buChar char="•"/>
            </a:pPr>
            <a:r>
              <a:rPr lang="en-SG" dirty="0"/>
              <a:t>Randomly dropping a proportion of rows with no attack </a:t>
            </a:r>
          </a:p>
          <a:p>
            <a:pPr marL="285750" indent="-285750">
              <a:buFont typeface="Arial" panose="020B0604020202020204" pitchFamily="34" charset="0"/>
              <a:buChar char="•"/>
            </a:pPr>
            <a:r>
              <a:rPr lang="en-SG" dirty="0"/>
              <a:t>Dropping rows with conflicting inputs</a:t>
            </a:r>
          </a:p>
          <a:p>
            <a:pPr marL="285750" indent="-285750">
              <a:buFont typeface="Arial" panose="020B0604020202020204" pitchFamily="34" charset="0"/>
              <a:buChar char="•"/>
            </a:pPr>
            <a:r>
              <a:rPr lang="en-SG" dirty="0"/>
              <a:t>Dropping rows with no inputs</a:t>
            </a:r>
          </a:p>
          <a:p>
            <a:endParaRPr lang="en-SG" dirty="0"/>
          </a:p>
        </p:txBody>
      </p:sp>
      <p:pic>
        <p:nvPicPr>
          <p:cNvPr id="11" name="Picture 10">
            <a:extLst>
              <a:ext uri="{FF2B5EF4-FFF2-40B4-BE49-F238E27FC236}">
                <a16:creationId xmlns:a16="http://schemas.microsoft.com/office/drawing/2014/main" id="{7B4DA1EA-0CD4-2560-64AE-41406556BBD6}"/>
              </a:ext>
            </a:extLst>
          </p:cNvPr>
          <p:cNvPicPr>
            <a:picLocks noChangeAspect="1"/>
          </p:cNvPicPr>
          <p:nvPr/>
        </p:nvPicPr>
        <p:blipFill>
          <a:blip r:embed="rId3"/>
          <a:stretch>
            <a:fillRect/>
          </a:stretch>
        </p:blipFill>
        <p:spPr>
          <a:xfrm>
            <a:off x="7181266" y="2323322"/>
            <a:ext cx="3900151" cy="3059601"/>
          </a:xfrm>
          <a:prstGeom prst="rect">
            <a:avLst/>
          </a:prstGeom>
        </p:spPr>
      </p:pic>
      <p:pic>
        <p:nvPicPr>
          <p:cNvPr id="4" name="Picture 3">
            <a:extLst>
              <a:ext uri="{FF2B5EF4-FFF2-40B4-BE49-F238E27FC236}">
                <a16:creationId xmlns:a16="http://schemas.microsoft.com/office/drawing/2014/main" id="{35323600-1FC4-F46B-0C3A-E079078A2F86}"/>
              </a:ext>
            </a:extLst>
          </p:cNvPr>
          <p:cNvPicPr>
            <a:picLocks noChangeAspect="1"/>
          </p:cNvPicPr>
          <p:nvPr/>
        </p:nvPicPr>
        <p:blipFill>
          <a:blip r:embed="rId4"/>
          <a:stretch>
            <a:fillRect/>
          </a:stretch>
        </p:blipFill>
        <p:spPr>
          <a:xfrm>
            <a:off x="7181265" y="2323322"/>
            <a:ext cx="3900151" cy="3059601"/>
          </a:xfrm>
          <a:prstGeom prst="rect">
            <a:avLst/>
          </a:prstGeom>
        </p:spPr>
      </p:pic>
    </p:spTree>
    <p:extLst>
      <p:ext uri="{BB962C8B-B14F-4D97-AF65-F5344CB8AC3E}">
        <p14:creationId xmlns:p14="http://schemas.microsoft.com/office/powerpoint/2010/main" val="19769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E0B13-B9CB-82C7-F218-FF06712C5B05}"/>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F6AEEE4-886E-3242-A649-AFC6B4661630}"/>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Model Refinements</a:t>
            </a:r>
          </a:p>
        </p:txBody>
      </p:sp>
      <p:sp>
        <p:nvSpPr>
          <p:cNvPr id="13" name="Slide Number Placeholder 12">
            <a:extLst>
              <a:ext uri="{FF2B5EF4-FFF2-40B4-BE49-F238E27FC236}">
                <a16:creationId xmlns:a16="http://schemas.microsoft.com/office/drawing/2014/main" id="{A1DC7C2F-3DAB-883C-13A4-894F0FA9B29C}"/>
              </a:ext>
            </a:extLst>
          </p:cNvPr>
          <p:cNvSpPr>
            <a:spLocks noGrp="1"/>
          </p:cNvSpPr>
          <p:nvPr>
            <p:ph type="sldNum" sz="quarter" idx="12"/>
          </p:nvPr>
        </p:nvSpPr>
        <p:spPr/>
        <p:txBody>
          <a:bodyPr/>
          <a:lstStyle/>
          <a:p>
            <a:fld id="{5EA792F7-1D9E-4C7E-A103-E8EDFDC2691E}" type="slidenum">
              <a:rPr lang="en-US" smtClean="0"/>
              <a:pPr/>
              <a:t>17</a:t>
            </a:fld>
            <a:endParaRPr lang="en-US" dirty="0">
              <a:solidFill>
                <a:schemeClr val="tx1"/>
              </a:solidFill>
            </a:endParaRPr>
          </a:p>
        </p:txBody>
      </p:sp>
      <p:sp>
        <p:nvSpPr>
          <p:cNvPr id="3" name="Content Placeholder 2">
            <a:extLst>
              <a:ext uri="{FF2B5EF4-FFF2-40B4-BE49-F238E27FC236}">
                <a16:creationId xmlns:a16="http://schemas.microsoft.com/office/drawing/2014/main" id="{9DEF374E-9137-5233-AEB9-8ECC0C8E5AE7}"/>
              </a:ext>
            </a:extLst>
          </p:cNvPr>
          <p:cNvSpPr>
            <a:spLocks noGrp="1"/>
          </p:cNvSpPr>
          <p:nvPr>
            <p:ph idx="1"/>
          </p:nvPr>
        </p:nvSpPr>
        <p:spPr/>
        <p:txBody>
          <a:bodyPr/>
          <a:lstStyle/>
          <a:p>
            <a:r>
              <a:rPr lang="en-SG" dirty="0"/>
              <a:t>Reducing the learning rate to 1e-6 allowed losses to intercept at higher epochs instead of diverging.</a:t>
            </a:r>
          </a:p>
          <a:p>
            <a:r>
              <a:rPr lang="en-SG" dirty="0"/>
              <a:t>Addition of dropout layer: For each epoch, drop out a randomised proportion of input elements at each linear layer during the forward pass. This is a popular technique for model  regularisation.</a:t>
            </a:r>
          </a:p>
        </p:txBody>
      </p:sp>
    </p:spTree>
    <p:extLst>
      <p:ext uri="{BB962C8B-B14F-4D97-AF65-F5344CB8AC3E}">
        <p14:creationId xmlns:p14="http://schemas.microsoft.com/office/powerpoint/2010/main" val="1313204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077688-8E91-01F0-597B-B7E0447210EB}"/>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5787DD8E-F5F2-0707-00AA-7B330211244A}"/>
              </a:ext>
            </a:extLst>
          </p:cNvPr>
          <p:cNvSpPr>
            <a:spLocks noGrp="1"/>
          </p:cNvSpPr>
          <p:nvPr>
            <p:ph type="sldNum" sz="quarter" idx="12"/>
          </p:nvPr>
        </p:nvSpPr>
        <p:spPr/>
        <p:txBody>
          <a:bodyPr/>
          <a:lstStyle/>
          <a:p>
            <a:fld id="{5EA792F7-1D9E-4C7E-A103-E8EDFDC2691E}" type="slidenum">
              <a:rPr lang="en-US" smtClean="0"/>
              <a:pPr/>
              <a:t>18</a:t>
            </a:fld>
            <a:endParaRPr lang="en-US" dirty="0">
              <a:solidFill>
                <a:schemeClr val="tx1"/>
              </a:solidFill>
            </a:endParaRPr>
          </a:p>
        </p:txBody>
      </p:sp>
      <p:graphicFrame>
        <p:nvGraphicFramePr>
          <p:cNvPr id="5" name="Content Placeholder 4">
            <a:extLst>
              <a:ext uri="{FF2B5EF4-FFF2-40B4-BE49-F238E27FC236}">
                <a16:creationId xmlns:a16="http://schemas.microsoft.com/office/drawing/2014/main" id="{83658980-16B6-7FCD-3E1B-6CC34FA84DAC}"/>
              </a:ext>
            </a:extLst>
          </p:cNvPr>
          <p:cNvGraphicFramePr>
            <a:graphicFrameLocks noGrp="1"/>
          </p:cNvGraphicFramePr>
          <p:nvPr>
            <p:ph idx="1"/>
            <p:extLst>
              <p:ext uri="{D42A27DB-BD31-4B8C-83A1-F6EECF244321}">
                <p14:modId xmlns:p14="http://schemas.microsoft.com/office/powerpoint/2010/main" val="747935344"/>
              </p:ext>
            </p:extLst>
          </p:nvPr>
        </p:nvGraphicFramePr>
        <p:xfrm>
          <a:off x="600076" y="130175"/>
          <a:ext cx="5257800" cy="3883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4">
            <a:extLst>
              <a:ext uri="{FF2B5EF4-FFF2-40B4-BE49-F238E27FC236}">
                <a16:creationId xmlns:a16="http://schemas.microsoft.com/office/drawing/2014/main" id="{F1EAC355-9CA3-5D76-9E71-59C80EAEE1E5}"/>
              </a:ext>
            </a:extLst>
          </p:cNvPr>
          <p:cNvGraphicFramePr>
            <a:graphicFrameLocks/>
          </p:cNvGraphicFramePr>
          <p:nvPr>
            <p:extLst>
              <p:ext uri="{D42A27DB-BD31-4B8C-83A1-F6EECF244321}">
                <p14:modId xmlns:p14="http://schemas.microsoft.com/office/powerpoint/2010/main" val="1698778020"/>
              </p:ext>
            </p:extLst>
          </p:nvPr>
        </p:nvGraphicFramePr>
        <p:xfrm>
          <a:off x="4210049" y="3048000"/>
          <a:ext cx="7381875" cy="38830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Arrow: Down 10">
            <a:extLst>
              <a:ext uri="{FF2B5EF4-FFF2-40B4-BE49-F238E27FC236}">
                <a16:creationId xmlns:a16="http://schemas.microsoft.com/office/drawing/2014/main" id="{76BA8576-85FE-F0B1-4642-4012A4A964D0}"/>
              </a:ext>
            </a:extLst>
          </p:cNvPr>
          <p:cNvSpPr/>
          <p:nvPr/>
        </p:nvSpPr>
        <p:spPr>
          <a:xfrm>
            <a:off x="4767802" y="2905125"/>
            <a:ext cx="638176" cy="13176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2" name="Group 11">
            <a:extLst>
              <a:ext uri="{FF2B5EF4-FFF2-40B4-BE49-F238E27FC236}">
                <a16:creationId xmlns:a16="http://schemas.microsoft.com/office/drawing/2014/main" id="{9399D814-0D4A-52D6-FBF2-743C4F30BA97}"/>
              </a:ext>
            </a:extLst>
          </p:cNvPr>
          <p:cNvGrpSpPr/>
          <p:nvPr/>
        </p:nvGrpSpPr>
        <p:grpSpPr>
          <a:xfrm>
            <a:off x="5405978" y="2981325"/>
            <a:ext cx="1947322" cy="952500"/>
            <a:chOff x="4066172" y="1580837"/>
            <a:chExt cx="1189012" cy="1124550"/>
          </a:xfrm>
        </p:grpSpPr>
        <p:sp>
          <p:nvSpPr>
            <p:cNvPr id="14" name="Rectangle: Rounded Corners 13">
              <a:extLst>
                <a:ext uri="{FF2B5EF4-FFF2-40B4-BE49-F238E27FC236}">
                  <a16:creationId xmlns:a16="http://schemas.microsoft.com/office/drawing/2014/main" id="{C00CFF2D-2EEA-4D3F-0A55-EF82C5D7FDC2}"/>
                </a:ext>
              </a:extLst>
            </p:cNvPr>
            <p:cNvSpPr/>
            <p:nvPr/>
          </p:nvSpPr>
          <p:spPr>
            <a:xfrm>
              <a:off x="4066172" y="1580837"/>
              <a:ext cx="1189012" cy="112455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Rectangle: Rounded Corners 4">
              <a:extLst>
                <a:ext uri="{FF2B5EF4-FFF2-40B4-BE49-F238E27FC236}">
                  <a16:creationId xmlns:a16="http://schemas.microsoft.com/office/drawing/2014/main" id="{F641E6D3-DDFD-6C4E-8408-30839F338379}"/>
                </a:ext>
              </a:extLst>
            </p:cNvPr>
            <p:cNvSpPr txBox="1"/>
            <p:nvPr/>
          </p:nvSpPr>
          <p:spPr>
            <a:xfrm>
              <a:off x="4099109" y="1613774"/>
              <a:ext cx="1123138" cy="105867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SG" sz="1400" kern="1200" dirty="0"/>
                <a:t>Batch normalisation layer</a:t>
              </a:r>
            </a:p>
            <a:p>
              <a:pPr marL="114300" lvl="1" indent="-114300" algn="l" defTabSz="622300">
                <a:lnSpc>
                  <a:spcPct val="90000"/>
                </a:lnSpc>
                <a:spcBef>
                  <a:spcPct val="0"/>
                </a:spcBef>
                <a:spcAft>
                  <a:spcPct val="15000"/>
                </a:spcAft>
                <a:buChar char="•"/>
              </a:pPr>
              <a:r>
                <a:rPr lang="en-SG" sz="1400" dirty="0"/>
                <a:t>Flattening layer</a:t>
              </a:r>
              <a:endParaRPr lang="en-SG" sz="1400" kern="1200" dirty="0"/>
            </a:p>
            <a:p>
              <a:pPr marL="114300" lvl="1" indent="-114300" algn="l" defTabSz="622300">
                <a:lnSpc>
                  <a:spcPct val="90000"/>
                </a:lnSpc>
                <a:spcBef>
                  <a:spcPct val="0"/>
                </a:spcBef>
                <a:spcAft>
                  <a:spcPct val="15000"/>
                </a:spcAft>
                <a:buChar char="•"/>
              </a:pPr>
              <a:endParaRPr lang="en-SG" sz="1400" kern="1200" dirty="0"/>
            </a:p>
          </p:txBody>
        </p:sp>
      </p:grpSp>
    </p:spTree>
    <p:extLst>
      <p:ext uri="{BB962C8B-B14F-4D97-AF65-F5344CB8AC3E}">
        <p14:creationId xmlns:p14="http://schemas.microsoft.com/office/powerpoint/2010/main" val="45324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AB9F7-7F09-253A-269E-56939A2AF35B}"/>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D54787C-2338-BD43-ECE2-213D34039C0D}"/>
              </a:ext>
            </a:extLst>
          </p:cNvPr>
          <p:cNvSpPr/>
          <p:nvPr/>
        </p:nvSpPr>
        <p:spPr>
          <a:xfrm>
            <a:off x="6096000" y="2200231"/>
            <a:ext cx="5321860" cy="3473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itle 8">
            <a:extLst>
              <a:ext uri="{FF2B5EF4-FFF2-40B4-BE49-F238E27FC236}">
                <a16:creationId xmlns:a16="http://schemas.microsoft.com/office/drawing/2014/main" id="{94308128-B8C5-5BA7-12A0-D7C2B2340D9E}"/>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Final model performance</a:t>
            </a:r>
          </a:p>
        </p:txBody>
      </p:sp>
      <p:sp>
        <p:nvSpPr>
          <p:cNvPr id="13" name="Slide Number Placeholder 12">
            <a:extLst>
              <a:ext uri="{FF2B5EF4-FFF2-40B4-BE49-F238E27FC236}">
                <a16:creationId xmlns:a16="http://schemas.microsoft.com/office/drawing/2014/main" id="{4B0CAF76-F784-67D7-ACB9-C5607253F514}"/>
              </a:ext>
            </a:extLst>
          </p:cNvPr>
          <p:cNvSpPr>
            <a:spLocks noGrp="1"/>
          </p:cNvSpPr>
          <p:nvPr>
            <p:ph type="sldNum" sz="quarter" idx="12"/>
          </p:nvPr>
        </p:nvSpPr>
        <p:spPr/>
        <p:txBody>
          <a:bodyPr/>
          <a:lstStyle/>
          <a:p>
            <a:fld id="{5EA792F7-1D9E-4C7E-A103-E8EDFDC2691E}" type="slidenum">
              <a:rPr lang="en-US" smtClean="0"/>
              <a:pPr/>
              <a:t>19</a:t>
            </a:fld>
            <a:endParaRPr lang="en-US" dirty="0">
              <a:solidFill>
                <a:schemeClr val="tx1"/>
              </a:solidFill>
            </a:endParaRPr>
          </a:p>
        </p:txBody>
      </p:sp>
      <p:graphicFrame>
        <p:nvGraphicFramePr>
          <p:cNvPr id="2" name="Table 1">
            <a:extLst>
              <a:ext uri="{FF2B5EF4-FFF2-40B4-BE49-F238E27FC236}">
                <a16:creationId xmlns:a16="http://schemas.microsoft.com/office/drawing/2014/main" id="{7A07B213-2BA4-1F73-0EDE-457AEA1A85B2}"/>
              </a:ext>
            </a:extLst>
          </p:cNvPr>
          <p:cNvGraphicFramePr>
            <a:graphicFrameLocks noGrp="1"/>
          </p:cNvGraphicFramePr>
          <p:nvPr>
            <p:extLst>
              <p:ext uri="{D42A27DB-BD31-4B8C-83A1-F6EECF244321}">
                <p14:modId xmlns:p14="http://schemas.microsoft.com/office/powerpoint/2010/main" val="1947266899"/>
              </p:ext>
            </p:extLst>
          </p:nvPr>
        </p:nvGraphicFramePr>
        <p:xfrm>
          <a:off x="838201" y="3664108"/>
          <a:ext cx="4208106" cy="1857095"/>
        </p:xfrm>
        <a:graphic>
          <a:graphicData uri="http://schemas.openxmlformats.org/drawingml/2006/table">
            <a:tbl>
              <a:tblPr firstRow="1" bandRow="1">
                <a:tableStyleId>{3B4B98B0-60AC-42C2-AFA5-B58CD77FA1E5}</a:tableStyleId>
              </a:tblPr>
              <a:tblGrid>
                <a:gridCol w="2519265">
                  <a:extLst>
                    <a:ext uri="{9D8B030D-6E8A-4147-A177-3AD203B41FA5}">
                      <a16:colId xmlns:a16="http://schemas.microsoft.com/office/drawing/2014/main" val="1090380995"/>
                    </a:ext>
                  </a:extLst>
                </a:gridCol>
                <a:gridCol w="1688841">
                  <a:extLst>
                    <a:ext uri="{9D8B030D-6E8A-4147-A177-3AD203B41FA5}">
                      <a16:colId xmlns:a16="http://schemas.microsoft.com/office/drawing/2014/main" val="2902652192"/>
                    </a:ext>
                  </a:extLst>
                </a:gridCol>
              </a:tblGrid>
              <a:tr h="371419">
                <a:tc gridSpan="2">
                  <a:txBody>
                    <a:bodyPr/>
                    <a:lstStyle/>
                    <a:p>
                      <a:pPr algn="ctr"/>
                      <a:r>
                        <a:rPr lang="en-SG" b="1" dirty="0"/>
                        <a:t>vs </a:t>
                      </a:r>
                      <a:r>
                        <a:rPr lang="en-SG" b="1" dirty="0" err="1"/>
                        <a:t>Poliwrath</a:t>
                      </a:r>
                      <a:endParaRPr lang="en-SG" b="1" dirty="0"/>
                    </a:p>
                  </a:txBody>
                  <a:tcPr/>
                </a:tc>
                <a:tc hMerge="1">
                  <a:txBody>
                    <a:bodyPr/>
                    <a:lstStyle/>
                    <a:p>
                      <a:pPr algn="ctr"/>
                      <a:endParaRPr lang="en-SG" dirty="0"/>
                    </a:p>
                  </a:txBody>
                  <a:tcPr/>
                </a:tc>
                <a:extLst>
                  <a:ext uri="{0D108BD9-81ED-4DB2-BD59-A6C34878D82A}">
                    <a16:rowId xmlns:a16="http://schemas.microsoft.com/office/drawing/2014/main" val="2147725805"/>
                  </a:ext>
                </a:extLst>
              </a:tr>
              <a:tr h="371419">
                <a:tc>
                  <a:txBody>
                    <a:bodyPr/>
                    <a:lstStyle/>
                    <a:p>
                      <a:pPr algn="ctr"/>
                      <a:r>
                        <a:rPr lang="en-SG" b="1" dirty="0"/>
                        <a:t>Training loss</a:t>
                      </a:r>
                    </a:p>
                  </a:txBody>
                  <a:tcPr/>
                </a:tc>
                <a:tc>
                  <a:txBody>
                    <a:bodyPr/>
                    <a:lstStyle/>
                    <a:p>
                      <a:pPr algn="ctr"/>
                      <a:r>
                        <a:rPr lang="en-SG" b="1" dirty="0"/>
                        <a:t>0.454</a:t>
                      </a:r>
                    </a:p>
                  </a:txBody>
                  <a:tcPr/>
                </a:tc>
                <a:extLst>
                  <a:ext uri="{0D108BD9-81ED-4DB2-BD59-A6C34878D82A}">
                    <a16:rowId xmlns:a16="http://schemas.microsoft.com/office/drawing/2014/main" val="3860614179"/>
                  </a:ext>
                </a:extLst>
              </a:tr>
              <a:tr h="371419">
                <a:tc>
                  <a:txBody>
                    <a:bodyPr/>
                    <a:lstStyle/>
                    <a:p>
                      <a:pPr algn="ctr"/>
                      <a:r>
                        <a:rPr lang="en-SG" b="1" dirty="0"/>
                        <a:t>Validation loss</a:t>
                      </a:r>
                    </a:p>
                  </a:txBody>
                  <a:tcPr/>
                </a:tc>
                <a:tc>
                  <a:txBody>
                    <a:bodyPr/>
                    <a:lstStyle/>
                    <a:p>
                      <a:pPr algn="ctr"/>
                      <a:r>
                        <a:rPr lang="en-SG" b="1" dirty="0"/>
                        <a:t>0.455</a:t>
                      </a:r>
                    </a:p>
                  </a:txBody>
                  <a:tcPr/>
                </a:tc>
                <a:extLst>
                  <a:ext uri="{0D108BD9-81ED-4DB2-BD59-A6C34878D82A}">
                    <a16:rowId xmlns:a16="http://schemas.microsoft.com/office/drawing/2014/main" val="374316481"/>
                  </a:ext>
                </a:extLst>
              </a:tr>
              <a:tr h="371419">
                <a:tc>
                  <a:txBody>
                    <a:bodyPr/>
                    <a:lstStyle/>
                    <a:p>
                      <a:pPr algn="ctr"/>
                      <a:r>
                        <a:rPr lang="en-SG" b="1" dirty="0"/>
                        <a:t>Training Accuracy</a:t>
                      </a:r>
                    </a:p>
                  </a:txBody>
                  <a:tcPr/>
                </a:tc>
                <a:tc>
                  <a:txBody>
                    <a:bodyPr/>
                    <a:lstStyle/>
                    <a:p>
                      <a:pPr algn="ctr"/>
                      <a:r>
                        <a:rPr lang="en-SG" b="1" dirty="0"/>
                        <a:t>0.787</a:t>
                      </a:r>
                    </a:p>
                  </a:txBody>
                  <a:tcPr/>
                </a:tc>
                <a:extLst>
                  <a:ext uri="{0D108BD9-81ED-4DB2-BD59-A6C34878D82A}">
                    <a16:rowId xmlns:a16="http://schemas.microsoft.com/office/drawing/2014/main" val="472733716"/>
                  </a:ext>
                </a:extLst>
              </a:tr>
              <a:tr h="371419">
                <a:tc>
                  <a:txBody>
                    <a:bodyPr/>
                    <a:lstStyle/>
                    <a:p>
                      <a:pPr algn="ctr"/>
                      <a:r>
                        <a:rPr lang="en-SG" b="1" dirty="0"/>
                        <a:t>Validation Accuracy</a:t>
                      </a:r>
                    </a:p>
                  </a:txBody>
                  <a:tcPr/>
                </a:tc>
                <a:tc>
                  <a:txBody>
                    <a:bodyPr/>
                    <a:lstStyle/>
                    <a:p>
                      <a:pPr algn="ctr"/>
                      <a:r>
                        <a:rPr lang="en-SG" b="1" dirty="0"/>
                        <a:t>0.783</a:t>
                      </a:r>
                    </a:p>
                  </a:txBody>
                  <a:tcPr/>
                </a:tc>
                <a:extLst>
                  <a:ext uri="{0D108BD9-81ED-4DB2-BD59-A6C34878D82A}">
                    <a16:rowId xmlns:a16="http://schemas.microsoft.com/office/drawing/2014/main" val="3624557482"/>
                  </a:ext>
                </a:extLst>
              </a:tr>
            </a:tbl>
          </a:graphicData>
        </a:graphic>
      </p:graphicFrame>
      <p:pic>
        <p:nvPicPr>
          <p:cNvPr id="5" name="Picture 4">
            <a:extLst>
              <a:ext uri="{FF2B5EF4-FFF2-40B4-BE49-F238E27FC236}">
                <a16:creationId xmlns:a16="http://schemas.microsoft.com/office/drawing/2014/main" id="{AEB48FFD-7605-9ABC-43C6-C89B50054A95}"/>
              </a:ext>
            </a:extLst>
          </p:cNvPr>
          <p:cNvPicPr>
            <a:picLocks noChangeAspect="1"/>
          </p:cNvPicPr>
          <p:nvPr/>
        </p:nvPicPr>
        <p:blipFill>
          <a:blip r:embed="rId3"/>
          <a:stretch>
            <a:fillRect/>
          </a:stretch>
        </p:blipFill>
        <p:spPr>
          <a:xfrm>
            <a:off x="5949670" y="2080044"/>
            <a:ext cx="5321860" cy="3473816"/>
          </a:xfrm>
          <a:prstGeom prst="rect">
            <a:avLst/>
          </a:prstGeom>
        </p:spPr>
      </p:pic>
      <p:pic>
        <p:nvPicPr>
          <p:cNvPr id="7" name="Picture 6">
            <a:extLst>
              <a:ext uri="{FF2B5EF4-FFF2-40B4-BE49-F238E27FC236}">
                <a16:creationId xmlns:a16="http://schemas.microsoft.com/office/drawing/2014/main" id="{F3AAB46A-97C3-7A35-14B6-D540A49F1703}"/>
              </a:ext>
            </a:extLst>
          </p:cNvPr>
          <p:cNvPicPr>
            <a:picLocks noChangeAspect="1"/>
          </p:cNvPicPr>
          <p:nvPr/>
        </p:nvPicPr>
        <p:blipFill rotWithShape="1">
          <a:blip r:embed="rId4"/>
          <a:srcRect l="16664"/>
          <a:stretch/>
        </p:blipFill>
        <p:spPr>
          <a:xfrm>
            <a:off x="982943" y="2678027"/>
            <a:ext cx="2095851" cy="876422"/>
          </a:xfrm>
          <a:prstGeom prst="rect">
            <a:avLst/>
          </a:prstGeom>
        </p:spPr>
      </p:pic>
      <p:pic>
        <p:nvPicPr>
          <p:cNvPr id="8" name="Picture 7">
            <a:extLst>
              <a:ext uri="{FF2B5EF4-FFF2-40B4-BE49-F238E27FC236}">
                <a16:creationId xmlns:a16="http://schemas.microsoft.com/office/drawing/2014/main" id="{742268A3-248C-A646-4123-F4216C9BCFE7}"/>
              </a:ext>
            </a:extLst>
          </p:cNvPr>
          <p:cNvPicPr>
            <a:picLocks noChangeAspect="1"/>
          </p:cNvPicPr>
          <p:nvPr/>
        </p:nvPicPr>
        <p:blipFill rotWithShape="1">
          <a:blip r:embed="rId5"/>
          <a:srcRect t="1061"/>
          <a:stretch/>
        </p:blipFill>
        <p:spPr>
          <a:xfrm>
            <a:off x="3017482" y="2678866"/>
            <a:ext cx="2028825" cy="876422"/>
          </a:xfrm>
          <a:prstGeom prst="rect">
            <a:avLst/>
          </a:prstGeom>
        </p:spPr>
      </p:pic>
    </p:spTree>
    <p:extLst>
      <p:ext uri="{BB962C8B-B14F-4D97-AF65-F5344CB8AC3E}">
        <p14:creationId xmlns:p14="http://schemas.microsoft.com/office/powerpoint/2010/main" val="3615810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93864-422A-BC5E-69D4-14C99A68A15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54A8936-1CE3-C5C0-84CB-429628926CD4}"/>
              </a:ext>
            </a:extLst>
          </p:cNvPr>
          <p:cNvSpPr/>
          <p:nvPr/>
        </p:nvSpPr>
        <p:spPr>
          <a:xfrm>
            <a:off x="7010400" y="2343149"/>
            <a:ext cx="4419600" cy="2486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itle 8">
            <a:extLst>
              <a:ext uri="{FF2B5EF4-FFF2-40B4-BE49-F238E27FC236}">
                <a16:creationId xmlns:a16="http://schemas.microsoft.com/office/drawing/2014/main" id="{2EE9CDA4-23D1-3CFB-303A-824FC32C0ADA}"/>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Enemy NPCs in Video Games</a:t>
            </a:r>
          </a:p>
        </p:txBody>
      </p:sp>
      <p:sp>
        <p:nvSpPr>
          <p:cNvPr id="10" name="Content Placeholder 9">
            <a:extLst>
              <a:ext uri="{FF2B5EF4-FFF2-40B4-BE49-F238E27FC236}">
                <a16:creationId xmlns:a16="http://schemas.microsoft.com/office/drawing/2014/main" id="{30506A84-A6E4-837F-9ECD-7D77718DC8CF}"/>
              </a:ext>
            </a:extLst>
          </p:cNvPr>
          <p:cNvSpPr>
            <a:spLocks noGrp="1"/>
          </p:cNvSpPr>
          <p:nvPr>
            <p:ph idx="1"/>
          </p:nvPr>
        </p:nvSpPr>
        <p:spPr>
          <a:xfrm>
            <a:off x="838201" y="2167932"/>
            <a:ext cx="5257799" cy="3882959"/>
          </a:xfrm>
        </p:spPr>
        <p:txBody>
          <a:bodyPr vert="horz" lIns="91440" tIns="45720" rIns="91440" bIns="45720" rtlCol="0">
            <a:normAutofit/>
          </a:bodyPr>
          <a:lstStyle/>
          <a:p>
            <a:r>
              <a:rPr lang="en-SG" dirty="0"/>
              <a:t>Enemies in video games are designed to challenge and engage the player, an optimal gaming experience is where a player regards enemies as plausible threats that can feasibly be overcome.</a:t>
            </a:r>
          </a:p>
          <a:p>
            <a:r>
              <a:rPr lang="en-SG" dirty="0"/>
              <a:t>Enemy NPCs that are either too overwhelming or too easy will break the immersion for the player. Thus, there is a push for game developers to design ‘believable’ </a:t>
            </a:r>
            <a:r>
              <a:rPr lang="en-SG" dirty="0" err="1"/>
              <a:t>behavior</a:t>
            </a:r>
            <a:r>
              <a:rPr lang="en-SG" dirty="0"/>
              <a:t> in enemy NPCs.</a:t>
            </a:r>
          </a:p>
          <a:p>
            <a:endParaRPr lang="en-SG" dirty="0"/>
          </a:p>
          <a:p>
            <a:r>
              <a:rPr lang="en-SG" b="1" dirty="0"/>
              <a:t>GOAL: </a:t>
            </a:r>
            <a:r>
              <a:rPr lang="en-SG" dirty="0"/>
              <a:t>Using machine learning methods to train a non-player entity to behave in a believable and engaging way.</a:t>
            </a:r>
          </a:p>
          <a:p>
            <a:endParaRPr lang="en-SG" dirty="0"/>
          </a:p>
        </p:txBody>
      </p:sp>
      <p:sp>
        <p:nvSpPr>
          <p:cNvPr id="13" name="Slide Number Placeholder 12">
            <a:extLst>
              <a:ext uri="{FF2B5EF4-FFF2-40B4-BE49-F238E27FC236}">
                <a16:creationId xmlns:a16="http://schemas.microsoft.com/office/drawing/2014/main" id="{81FB6593-DE55-C538-A0EE-06D35920DBF5}"/>
              </a:ext>
            </a:extLst>
          </p:cNvPr>
          <p:cNvSpPr>
            <a:spLocks noGrp="1"/>
          </p:cNvSpPr>
          <p:nvPr>
            <p:ph type="sldNum" sz="quarter" idx="12"/>
          </p:nvPr>
        </p:nvSpPr>
        <p:spPr/>
        <p:txBody>
          <a:bodyPr/>
          <a:lstStyle/>
          <a:p>
            <a:fld id="{5EA792F7-1D9E-4C7E-A103-E8EDFDC2691E}" type="slidenum">
              <a:rPr lang="en-US" smtClean="0"/>
              <a:pPr/>
              <a:t>2</a:t>
            </a:fld>
            <a:endParaRPr lang="en-US" dirty="0">
              <a:solidFill>
                <a:schemeClr val="tx1"/>
              </a:solidFill>
            </a:endParaRPr>
          </a:p>
        </p:txBody>
      </p:sp>
      <p:pic>
        <p:nvPicPr>
          <p:cNvPr id="5" name="Picture 4">
            <a:extLst>
              <a:ext uri="{FF2B5EF4-FFF2-40B4-BE49-F238E27FC236}">
                <a16:creationId xmlns:a16="http://schemas.microsoft.com/office/drawing/2014/main" id="{9D9F588C-DEC5-AB83-5B46-E983AB67E4B7}"/>
              </a:ext>
            </a:extLst>
          </p:cNvPr>
          <p:cNvPicPr>
            <a:picLocks noChangeAspect="1"/>
          </p:cNvPicPr>
          <p:nvPr/>
        </p:nvPicPr>
        <p:blipFill>
          <a:blip r:embed="rId3"/>
          <a:stretch>
            <a:fillRect/>
          </a:stretch>
        </p:blipFill>
        <p:spPr>
          <a:xfrm>
            <a:off x="6848474" y="2167932"/>
            <a:ext cx="4419600" cy="2486025"/>
          </a:xfrm>
          <a:prstGeom prst="rect">
            <a:avLst/>
          </a:prstGeom>
        </p:spPr>
      </p:pic>
    </p:spTree>
    <p:extLst>
      <p:ext uri="{BB962C8B-B14F-4D97-AF65-F5344CB8AC3E}">
        <p14:creationId xmlns:p14="http://schemas.microsoft.com/office/powerpoint/2010/main" val="3938215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2F033-EBB7-1B72-83F6-0AACA84D4FC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688787C4-4B72-A4BB-3CC9-A26594B0CFA0}"/>
              </a:ext>
            </a:extLst>
          </p:cNvPr>
          <p:cNvSpPr/>
          <p:nvPr/>
        </p:nvSpPr>
        <p:spPr>
          <a:xfrm>
            <a:off x="6096000" y="2200231"/>
            <a:ext cx="5321860" cy="3473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6" name="Picture 5">
            <a:extLst>
              <a:ext uri="{FF2B5EF4-FFF2-40B4-BE49-F238E27FC236}">
                <a16:creationId xmlns:a16="http://schemas.microsoft.com/office/drawing/2014/main" id="{555B8B45-2DBE-2B8A-D726-F9FC7C0D80A6}"/>
              </a:ext>
            </a:extLst>
          </p:cNvPr>
          <p:cNvPicPr>
            <a:picLocks noChangeAspect="1"/>
          </p:cNvPicPr>
          <p:nvPr/>
        </p:nvPicPr>
        <p:blipFill>
          <a:blip r:embed="rId3"/>
          <a:stretch>
            <a:fillRect/>
          </a:stretch>
        </p:blipFill>
        <p:spPr>
          <a:xfrm>
            <a:off x="5949670" y="2058378"/>
            <a:ext cx="5321860" cy="3486296"/>
          </a:xfrm>
          <a:prstGeom prst="rect">
            <a:avLst/>
          </a:prstGeom>
        </p:spPr>
      </p:pic>
      <p:sp>
        <p:nvSpPr>
          <p:cNvPr id="9" name="Title 8">
            <a:extLst>
              <a:ext uri="{FF2B5EF4-FFF2-40B4-BE49-F238E27FC236}">
                <a16:creationId xmlns:a16="http://schemas.microsoft.com/office/drawing/2014/main" id="{A94B775D-70E5-9795-7208-2CA0FFE90807}"/>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Final model performance</a:t>
            </a:r>
          </a:p>
        </p:txBody>
      </p:sp>
      <p:sp>
        <p:nvSpPr>
          <p:cNvPr id="13" name="Slide Number Placeholder 12">
            <a:extLst>
              <a:ext uri="{FF2B5EF4-FFF2-40B4-BE49-F238E27FC236}">
                <a16:creationId xmlns:a16="http://schemas.microsoft.com/office/drawing/2014/main" id="{0C66BF5D-1395-5150-0D3A-BA4E51EF73C8}"/>
              </a:ext>
            </a:extLst>
          </p:cNvPr>
          <p:cNvSpPr>
            <a:spLocks noGrp="1"/>
          </p:cNvSpPr>
          <p:nvPr>
            <p:ph type="sldNum" sz="quarter" idx="12"/>
          </p:nvPr>
        </p:nvSpPr>
        <p:spPr/>
        <p:txBody>
          <a:bodyPr/>
          <a:lstStyle/>
          <a:p>
            <a:fld id="{5EA792F7-1D9E-4C7E-A103-E8EDFDC2691E}" type="slidenum">
              <a:rPr lang="en-US" smtClean="0"/>
              <a:pPr/>
              <a:t>20</a:t>
            </a:fld>
            <a:endParaRPr lang="en-US" dirty="0">
              <a:solidFill>
                <a:schemeClr val="tx1"/>
              </a:solidFill>
            </a:endParaRPr>
          </a:p>
        </p:txBody>
      </p:sp>
      <p:graphicFrame>
        <p:nvGraphicFramePr>
          <p:cNvPr id="2" name="Table 1">
            <a:extLst>
              <a:ext uri="{FF2B5EF4-FFF2-40B4-BE49-F238E27FC236}">
                <a16:creationId xmlns:a16="http://schemas.microsoft.com/office/drawing/2014/main" id="{D9BFA5FD-A405-B555-E9E1-99A245B37A9E}"/>
              </a:ext>
            </a:extLst>
          </p:cNvPr>
          <p:cNvGraphicFramePr>
            <a:graphicFrameLocks noGrp="1"/>
          </p:cNvGraphicFramePr>
          <p:nvPr/>
        </p:nvGraphicFramePr>
        <p:xfrm>
          <a:off x="838201" y="3664108"/>
          <a:ext cx="4208106" cy="1857095"/>
        </p:xfrm>
        <a:graphic>
          <a:graphicData uri="http://schemas.openxmlformats.org/drawingml/2006/table">
            <a:tbl>
              <a:tblPr firstRow="1" bandRow="1">
                <a:tableStyleId>{3B4B98B0-60AC-42C2-AFA5-B58CD77FA1E5}</a:tableStyleId>
              </a:tblPr>
              <a:tblGrid>
                <a:gridCol w="2519265">
                  <a:extLst>
                    <a:ext uri="{9D8B030D-6E8A-4147-A177-3AD203B41FA5}">
                      <a16:colId xmlns:a16="http://schemas.microsoft.com/office/drawing/2014/main" val="1090380995"/>
                    </a:ext>
                  </a:extLst>
                </a:gridCol>
                <a:gridCol w="1688841">
                  <a:extLst>
                    <a:ext uri="{9D8B030D-6E8A-4147-A177-3AD203B41FA5}">
                      <a16:colId xmlns:a16="http://schemas.microsoft.com/office/drawing/2014/main" val="2902652192"/>
                    </a:ext>
                  </a:extLst>
                </a:gridCol>
              </a:tblGrid>
              <a:tr h="371419">
                <a:tc gridSpan="2">
                  <a:txBody>
                    <a:bodyPr/>
                    <a:lstStyle/>
                    <a:p>
                      <a:pPr algn="ctr"/>
                      <a:r>
                        <a:rPr lang="en-SG" b="1" dirty="0"/>
                        <a:t>vs </a:t>
                      </a:r>
                      <a:r>
                        <a:rPr lang="en-SG" b="1" dirty="0" err="1"/>
                        <a:t>Heracross</a:t>
                      </a:r>
                      <a:endParaRPr lang="en-SG" b="1" dirty="0"/>
                    </a:p>
                  </a:txBody>
                  <a:tcPr/>
                </a:tc>
                <a:tc hMerge="1">
                  <a:txBody>
                    <a:bodyPr/>
                    <a:lstStyle/>
                    <a:p>
                      <a:pPr algn="ctr"/>
                      <a:endParaRPr lang="en-SG" dirty="0"/>
                    </a:p>
                  </a:txBody>
                  <a:tcPr/>
                </a:tc>
                <a:extLst>
                  <a:ext uri="{0D108BD9-81ED-4DB2-BD59-A6C34878D82A}">
                    <a16:rowId xmlns:a16="http://schemas.microsoft.com/office/drawing/2014/main" val="2147725805"/>
                  </a:ext>
                </a:extLst>
              </a:tr>
              <a:tr h="371419">
                <a:tc>
                  <a:txBody>
                    <a:bodyPr/>
                    <a:lstStyle/>
                    <a:p>
                      <a:pPr algn="ctr"/>
                      <a:r>
                        <a:rPr lang="en-SG" b="1" dirty="0"/>
                        <a:t>Training loss</a:t>
                      </a:r>
                    </a:p>
                  </a:txBody>
                  <a:tcPr/>
                </a:tc>
                <a:tc>
                  <a:txBody>
                    <a:bodyPr/>
                    <a:lstStyle/>
                    <a:p>
                      <a:pPr algn="ctr"/>
                      <a:r>
                        <a:rPr lang="en-SG" b="1" dirty="0"/>
                        <a:t>0.419</a:t>
                      </a:r>
                    </a:p>
                  </a:txBody>
                  <a:tcPr/>
                </a:tc>
                <a:extLst>
                  <a:ext uri="{0D108BD9-81ED-4DB2-BD59-A6C34878D82A}">
                    <a16:rowId xmlns:a16="http://schemas.microsoft.com/office/drawing/2014/main" val="3860614179"/>
                  </a:ext>
                </a:extLst>
              </a:tr>
              <a:tr h="371419">
                <a:tc>
                  <a:txBody>
                    <a:bodyPr/>
                    <a:lstStyle/>
                    <a:p>
                      <a:pPr algn="ctr"/>
                      <a:r>
                        <a:rPr lang="en-SG" b="1" dirty="0"/>
                        <a:t>Validation loss</a:t>
                      </a:r>
                    </a:p>
                  </a:txBody>
                  <a:tcPr/>
                </a:tc>
                <a:tc>
                  <a:txBody>
                    <a:bodyPr/>
                    <a:lstStyle/>
                    <a:p>
                      <a:pPr algn="ctr"/>
                      <a:r>
                        <a:rPr lang="en-SG" b="1" dirty="0"/>
                        <a:t>0.419</a:t>
                      </a:r>
                    </a:p>
                  </a:txBody>
                  <a:tcPr/>
                </a:tc>
                <a:extLst>
                  <a:ext uri="{0D108BD9-81ED-4DB2-BD59-A6C34878D82A}">
                    <a16:rowId xmlns:a16="http://schemas.microsoft.com/office/drawing/2014/main" val="374316481"/>
                  </a:ext>
                </a:extLst>
              </a:tr>
              <a:tr h="371419">
                <a:tc>
                  <a:txBody>
                    <a:bodyPr/>
                    <a:lstStyle/>
                    <a:p>
                      <a:pPr algn="ctr"/>
                      <a:r>
                        <a:rPr lang="en-SG" b="1" dirty="0"/>
                        <a:t>Training Accuracy</a:t>
                      </a:r>
                    </a:p>
                  </a:txBody>
                  <a:tcPr/>
                </a:tc>
                <a:tc>
                  <a:txBody>
                    <a:bodyPr/>
                    <a:lstStyle/>
                    <a:p>
                      <a:pPr algn="ctr"/>
                      <a:r>
                        <a:rPr lang="en-SG" b="1" dirty="0"/>
                        <a:t>0.816</a:t>
                      </a:r>
                    </a:p>
                  </a:txBody>
                  <a:tcPr/>
                </a:tc>
                <a:extLst>
                  <a:ext uri="{0D108BD9-81ED-4DB2-BD59-A6C34878D82A}">
                    <a16:rowId xmlns:a16="http://schemas.microsoft.com/office/drawing/2014/main" val="472733716"/>
                  </a:ext>
                </a:extLst>
              </a:tr>
              <a:tr h="371419">
                <a:tc>
                  <a:txBody>
                    <a:bodyPr/>
                    <a:lstStyle/>
                    <a:p>
                      <a:pPr algn="ctr"/>
                      <a:r>
                        <a:rPr lang="en-SG" b="1" dirty="0"/>
                        <a:t>Validation Accuracy</a:t>
                      </a:r>
                    </a:p>
                  </a:txBody>
                  <a:tcPr/>
                </a:tc>
                <a:tc>
                  <a:txBody>
                    <a:bodyPr/>
                    <a:lstStyle/>
                    <a:p>
                      <a:pPr algn="ctr"/>
                      <a:r>
                        <a:rPr lang="en-SG" b="1" dirty="0"/>
                        <a:t>0.818</a:t>
                      </a:r>
                    </a:p>
                  </a:txBody>
                  <a:tcPr/>
                </a:tc>
                <a:extLst>
                  <a:ext uri="{0D108BD9-81ED-4DB2-BD59-A6C34878D82A}">
                    <a16:rowId xmlns:a16="http://schemas.microsoft.com/office/drawing/2014/main" val="3624557482"/>
                  </a:ext>
                </a:extLst>
              </a:tr>
            </a:tbl>
          </a:graphicData>
        </a:graphic>
      </p:graphicFrame>
      <p:pic>
        <p:nvPicPr>
          <p:cNvPr id="7" name="Picture 6">
            <a:extLst>
              <a:ext uri="{FF2B5EF4-FFF2-40B4-BE49-F238E27FC236}">
                <a16:creationId xmlns:a16="http://schemas.microsoft.com/office/drawing/2014/main" id="{99CA5260-D92F-5E4A-99DD-B7A244469720}"/>
              </a:ext>
            </a:extLst>
          </p:cNvPr>
          <p:cNvPicPr>
            <a:picLocks noChangeAspect="1"/>
          </p:cNvPicPr>
          <p:nvPr/>
        </p:nvPicPr>
        <p:blipFill rotWithShape="1">
          <a:blip r:embed="rId4"/>
          <a:srcRect l="16664"/>
          <a:stretch/>
        </p:blipFill>
        <p:spPr>
          <a:xfrm>
            <a:off x="982943" y="2678027"/>
            <a:ext cx="2095851" cy="876422"/>
          </a:xfrm>
          <a:prstGeom prst="rect">
            <a:avLst/>
          </a:prstGeom>
        </p:spPr>
      </p:pic>
      <p:pic>
        <p:nvPicPr>
          <p:cNvPr id="3" name="Picture 2">
            <a:extLst>
              <a:ext uri="{FF2B5EF4-FFF2-40B4-BE49-F238E27FC236}">
                <a16:creationId xmlns:a16="http://schemas.microsoft.com/office/drawing/2014/main" id="{BF920AEC-104E-71D2-A2C5-0DC56BB0CD40}"/>
              </a:ext>
            </a:extLst>
          </p:cNvPr>
          <p:cNvPicPr>
            <a:picLocks noChangeAspect="1"/>
          </p:cNvPicPr>
          <p:nvPr/>
        </p:nvPicPr>
        <p:blipFill rotWithShape="1">
          <a:blip r:embed="rId5"/>
          <a:srcRect t="1061"/>
          <a:stretch/>
        </p:blipFill>
        <p:spPr>
          <a:xfrm>
            <a:off x="3017482" y="2678027"/>
            <a:ext cx="2028825" cy="876422"/>
          </a:xfrm>
          <a:prstGeom prst="rect">
            <a:avLst/>
          </a:prstGeom>
        </p:spPr>
      </p:pic>
    </p:spTree>
    <p:extLst>
      <p:ext uri="{BB962C8B-B14F-4D97-AF65-F5344CB8AC3E}">
        <p14:creationId xmlns:p14="http://schemas.microsoft.com/office/powerpoint/2010/main" val="3827956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88F40-B82E-0802-CB6F-401F6FED575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A11081E-DB8F-9157-4478-BC58EF6A1F08}"/>
              </a:ext>
            </a:extLst>
          </p:cNvPr>
          <p:cNvSpPr/>
          <p:nvPr/>
        </p:nvSpPr>
        <p:spPr>
          <a:xfrm>
            <a:off x="6096000" y="2200231"/>
            <a:ext cx="5321860" cy="3473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1CD32F0F-C2B2-963D-D679-DDB8D80FFA21}"/>
              </a:ext>
            </a:extLst>
          </p:cNvPr>
          <p:cNvPicPr>
            <a:picLocks noChangeAspect="1"/>
          </p:cNvPicPr>
          <p:nvPr/>
        </p:nvPicPr>
        <p:blipFill>
          <a:blip r:embed="rId3"/>
          <a:stretch>
            <a:fillRect/>
          </a:stretch>
        </p:blipFill>
        <p:spPr>
          <a:xfrm>
            <a:off x="5949669" y="2058376"/>
            <a:ext cx="5321861" cy="3486297"/>
          </a:xfrm>
          <a:prstGeom prst="rect">
            <a:avLst/>
          </a:prstGeom>
        </p:spPr>
      </p:pic>
      <p:sp>
        <p:nvSpPr>
          <p:cNvPr id="9" name="Title 8">
            <a:extLst>
              <a:ext uri="{FF2B5EF4-FFF2-40B4-BE49-F238E27FC236}">
                <a16:creationId xmlns:a16="http://schemas.microsoft.com/office/drawing/2014/main" id="{42BC0E22-B848-06AA-4638-9CF374978690}"/>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Final model performance</a:t>
            </a:r>
          </a:p>
        </p:txBody>
      </p:sp>
      <p:sp>
        <p:nvSpPr>
          <p:cNvPr id="13" name="Slide Number Placeholder 12">
            <a:extLst>
              <a:ext uri="{FF2B5EF4-FFF2-40B4-BE49-F238E27FC236}">
                <a16:creationId xmlns:a16="http://schemas.microsoft.com/office/drawing/2014/main" id="{B0194C25-F46F-4F80-ACD0-9D445EFCF0CB}"/>
              </a:ext>
            </a:extLst>
          </p:cNvPr>
          <p:cNvSpPr>
            <a:spLocks noGrp="1"/>
          </p:cNvSpPr>
          <p:nvPr>
            <p:ph type="sldNum" sz="quarter" idx="12"/>
          </p:nvPr>
        </p:nvSpPr>
        <p:spPr/>
        <p:txBody>
          <a:bodyPr/>
          <a:lstStyle/>
          <a:p>
            <a:fld id="{5EA792F7-1D9E-4C7E-A103-E8EDFDC2691E}" type="slidenum">
              <a:rPr lang="en-US" smtClean="0"/>
              <a:pPr/>
              <a:t>21</a:t>
            </a:fld>
            <a:endParaRPr lang="en-US" dirty="0">
              <a:solidFill>
                <a:schemeClr val="tx1"/>
              </a:solidFill>
            </a:endParaRPr>
          </a:p>
        </p:txBody>
      </p:sp>
      <p:graphicFrame>
        <p:nvGraphicFramePr>
          <p:cNvPr id="2" name="Table 1">
            <a:extLst>
              <a:ext uri="{FF2B5EF4-FFF2-40B4-BE49-F238E27FC236}">
                <a16:creationId xmlns:a16="http://schemas.microsoft.com/office/drawing/2014/main" id="{12859CFA-8421-BFEF-E80A-15DDE30ADD61}"/>
              </a:ext>
            </a:extLst>
          </p:cNvPr>
          <p:cNvGraphicFramePr>
            <a:graphicFrameLocks noGrp="1"/>
          </p:cNvGraphicFramePr>
          <p:nvPr>
            <p:extLst>
              <p:ext uri="{D42A27DB-BD31-4B8C-83A1-F6EECF244321}">
                <p14:modId xmlns:p14="http://schemas.microsoft.com/office/powerpoint/2010/main" val="3244629175"/>
              </p:ext>
            </p:extLst>
          </p:nvPr>
        </p:nvGraphicFramePr>
        <p:xfrm>
          <a:off x="838201" y="3664108"/>
          <a:ext cx="4208106" cy="1857095"/>
        </p:xfrm>
        <a:graphic>
          <a:graphicData uri="http://schemas.openxmlformats.org/drawingml/2006/table">
            <a:tbl>
              <a:tblPr firstRow="1" bandRow="1">
                <a:tableStyleId>{3B4B98B0-60AC-42C2-AFA5-B58CD77FA1E5}</a:tableStyleId>
              </a:tblPr>
              <a:tblGrid>
                <a:gridCol w="2519265">
                  <a:extLst>
                    <a:ext uri="{9D8B030D-6E8A-4147-A177-3AD203B41FA5}">
                      <a16:colId xmlns:a16="http://schemas.microsoft.com/office/drawing/2014/main" val="1090380995"/>
                    </a:ext>
                  </a:extLst>
                </a:gridCol>
                <a:gridCol w="1688841">
                  <a:extLst>
                    <a:ext uri="{9D8B030D-6E8A-4147-A177-3AD203B41FA5}">
                      <a16:colId xmlns:a16="http://schemas.microsoft.com/office/drawing/2014/main" val="2902652192"/>
                    </a:ext>
                  </a:extLst>
                </a:gridCol>
              </a:tblGrid>
              <a:tr h="371419">
                <a:tc gridSpan="2">
                  <a:txBody>
                    <a:bodyPr/>
                    <a:lstStyle/>
                    <a:p>
                      <a:pPr algn="ctr"/>
                      <a:r>
                        <a:rPr lang="en-SG" b="1" dirty="0"/>
                        <a:t>vs </a:t>
                      </a:r>
                      <a:r>
                        <a:rPr lang="en-SG" b="1" dirty="0" err="1"/>
                        <a:t>Mienshao</a:t>
                      </a:r>
                      <a:endParaRPr lang="en-SG" b="1" dirty="0"/>
                    </a:p>
                  </a:txBody>
                  <a:tcPr/>
                </a:tc>
                <a:tc hMerge="1">
                  <a:txBody>
                    <a:bodyPr/>
                    <a:lstStyle/>
                    <a:p>
                      <a:pPr algn="ctr"/>
                      <a:endParaRPr lang="en-SG" dirty="0"/>
                    </a:p>
                  </a:txBody>
                  <a:tcPr/>
                </a:tc>
                <a:extLst>
                  <a:ext uri="{0D108BD9-81ED-4DB2-BD59-A6C34878D82A}">
                    <a16:rowId xmlns:a16="http://schemas.microsoft.com/office/drawing/2014/main" val="2147725805"/>
                  </a:ext>
                </a:extLst>
              </a:tr>
              <a:tr h="371419">
                <a:tc>
                  <a:txBody>
                    <a:bodyPr/>
                    <a:lstStyle/>
                    <a:p>
                      <a:pPr algn="ctr"/>
                      <a:r>
                        <a:rPr lang="en-SG" b="1" dirty="0"/>
                        <a:t>Training loss</a:t>
                      </a:r>
                    </a:p>
                  </a:txBody>
                  <a:tcPr/>
                </a:tc>
                <a:tc>
                  <a:txBody>
                    <a:bodyPr/>
                    <a:lstStyle/>
                    <a:p>
                      <a:pPr algn="ctr"/>
                      <a:r>
                        <a:rPr lang="en-SG" b="1" dirty="0"/>
                        <a:t>0.429</a:t>
                      </a:r>
                    </a:p>
                  </a:txBody>
                  <a:tcPr/>
                </a:tc>
                <a:extLst>
                  <a:ext uri="{0D108BD9-81ED-4DB2-BD59-A6C34878D82A}">
                    <a16:rowId xmlns:a16="http://schemas.microsoft.com/office/drawing/2014/main" val="3860614179"/>
                  </a:ext>
                </a:extLst>
              </a:tr>
              <a:tr h="371419">
                <a:tc>
                  <a:txBody>
                    <a:bodyPr/>
                    <a:lstStyle/>
                    <a:p>
                      <a:pPr algn="ctr"/>
                      <a:r>
                        <a:rPr lang="en-SG" b="1" dirty="0"/>
                        <a:t>Validation loss</a:t>
                      </a:r>
                    </a:p>
                  </a:txBody>
                  <a:tcPr/>
                </a:tc>
                <a:tc>
                  <a:txBody>
                    <a:bodyPr/>
                    <a:lstStyle/>
                    <a:p>
                      <a:pPr algn="ctr"/>
                      <a:r>
                        <a:rPr lang="en-SG" b="1" dirty="0"/>
                        <a:t>0.428</a:t>
                      </a:r>
                    </a:p>
                  </a:txBody>
                  <a:tcPr/>
                </a:tc>
                <a:extLst>
                  <a:ext uri="{0D108BD9-81ED-4DB2-BD59-A6C34878D82A}">
                    <a16:rowId xmlns:a16="http://schemas.microsoft.com/office/drawing/2014/main" val="374316481"/>
                  </a:ext>
                </a:extLst>
              </a:tr>
              <a:tr h="371419">
                <a:tc>
                  <a:txBody>
                    <a:bodyPr/>
                    <a:lstStyle/>
                    <a:p>
                      <a:pPr algn="ctr"/>
                      <a:r>
                        <a:rPr lang="en-SG" b="1" dirty="0"/>
                        <a:t>Training Accuracy</a:t>
                      </a:r>
                    </a:p>
                  </a:txBody>
                  <a:tcPr/>
                </a:tc>
                <a:tc>
                  <a:txBody>
                    <a:bodyPr/>
                    <a:lstStyle/>
                    <a:p>
                      <a:pPr algn="ctr"/>
                      <a:r>
                        <a:rPr lang="en-SG" b="1" dirty="0"/>
                        <a:t>0.811</a:t>
                      </a:r>
                    </a:p>
                  </a:txBody>
                  <a:tcPr/>
                </a:tc>
                <a:extLst>
                  <a:ext uri="{0D108BD9-81ED-4DB2-BD59-A6C34878D82A}">
                    <a16:rowId xmlns:a16="http://schemas.microsoft.com/office/drawing/2014/main" val="472733716"/>
                  </a:ext>
                </a:extLst>
              </a:tr>
              <a:tr h="371419">
                <a:tc>
                  <a:txBody>
                    <a:bodyPr/>
                    <a:lstStyle/>
                    <a:p>
                      <a:pPr algn="ctr"/>
                      <a:r>
                        <a:rPr lang="en-SG" b="1" dirty="0"/>
                        <a:t>Validation Accuracy</a:t>
                      </a:r>
                    </a:p>
                  </a:txBody>
                  <a:tcPr/>
                </a:tc>
                <a:tc>
                  <a:txBody>
                    <a:bodyPr/>
                    <a:lstStyle/>
                    <a:p>
                      <a:pPr algn="ctr"/>
                      <a:r>
                        <a:rPr lang="en-SG" b="1" dirty="0"/>
                        <a:t>0.808</a:t>
                      </a:r>
                    </a:p>
                  </a:txBody>
                  <a:tcPr/>
                </a:tc>
                <a:extLst>
                  <a:ext uri="{0D108BD9-81ED-4DB2-BD59-A6C34878D82A}">
                    <a16:rowId xmlns:a16="http://schemas.microsoft.com/office/drawing/2014/main" val="3624557482"/>
                  </a:ext>
                </a:extLst>
              </a:tr>
            </a:tbl>
          </a:graphicData>
        </a:graphic>
      </p:graphicFrame>
      <p:pic>
        <p:nvPicPr>
          <p:cNvPr id="7" name="Picture 6">
            <a:extLst>
              <a:ext uri="{FF2B5EF4-FFF2-40B4-BE49-F238E27FC236}">
                <a16:creationId xmlns:a16="http://schemas.microsoft.com/office/drawing/2014/main" id="{5165CDF6-A286-1FFB-A795-0FDE36D3D2A4}"/>
              </a:ext>
            </a:extLst>
          </p:cNvPr>
          <p:cNvPicPr>
            <a:picLocks noChangeAspect="1"/>
          </p:cNvPicPr>
          <p:nvPr/>
        </p:nvPicPr>
        <p:blipFill rotWithShape="1">
          <a:blip r:embed="rId4"/>
          <a:srcRect l="16664"/>
          <a:stretch/>
        </p:blipFill>
        <p:spPr>
          <a:xfrm>
            <a:off x="982943" y="2678027"/>
            <a:ext cx="2095851" cy="876422"/>
          </a:xfrm>
          <a:prstGeom prst="rect">
            <a:avLst/>
          </a:prstGeom>
        </p:spPr>
      </p:pic>
      <p:pic>
        <p:nvPicPr>
          <p:cNvPr id="8" name="Picture 7">
            <a:extLst>
              <a:ext uri="{FF2B5EF4-FFF2-40B4-BE49-F238E27FC236}">
                <a16:creationId xmlns:a16="http://schemas.microsoft.com/office/drawing/2014/main" id="{59E5FDA7-14EE-AE49-725E-AFE9E05B990E}"/>
              </a:ext>
            </a:extLst>
          </p:cNvPr>
          <p:cNvPicPr>
            <a:picLocks noChangeAspect="1"/>
          </p:cNvPicPr>
          <p:nvPr/>
        </p:nvPicPr>
        <p:blipFill rotWithShape="1">
          <a:blip r:embed="rId5"/>
          <a:srcRect t="1061"/>
          <a:stretch/>
        </p:blipFill>
        <p:spPr>
          <a:xfrm>
            <a:off x="3017482" y="2678027"/>
            <a:ext cx="2028825" cy="876422"/>
          </a:xfrm>
          <a:prstGeom prst="rect">
            <a:avLst/>
          </a:prstGeom>
        </p:spPr>
      </p:pic>
    </p:spTree>
    <p:extLst>
      <p:ext uri="{BB962C8B-B14F-4D97-AF65-F5344CB8AC3E}">
        <p14:creationId xmlns:p14="http://schemas.microsoft.com/office/powerpoint/2010/main" val="2465757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55B54-AC87-9031-76AD-00002E6A10F5}"/>
            </a:ext>
          </a:extLst>
        </p:cNvPr>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955642E-7C15-EAC7-1074-00A0DAB667F4}"/>
              </a:ext>
            </a:extLst>
          </p:cNvPr>
          <p:cNvSpPr>
            <a:spLocks noGrp="1"/>
          </p:cNvSpPr>
          <p:nvPr>
            <p:ph type="sldNum" sz="quarter" idx="12"/>
          </p:nvPr>
        </p:nvSpPr>
        <p:spPr/>
        <p:txBody>
          <a:bodyPr/>
          <a:lstStyle/>
          <a:p>
            <a:fld id="{5EA792F7-1D9E-4C7E-A103-E8EDFDC2691E}" type="slidenum">
              <a:rPr lang="en-US" smtClean="0"/>
              <a:pPr/>
              <a:t>22</a:t>
            </a:fld>
            <a:endParaRPr lang="en-US" dirty="0">
              <a:solidFill>
                <a:schemeClr val="tx1"/>
              </a:solidFill>
            </a:endParaRPr>
          </a:p>
        </p:txBody>
      </p:sp>
      <p:pic>
        <p:nvPicPr>
          <p:cNvPr id="5" name="Picture 4">
            <a:extLst>
              <a:ext uri="{FF2B5EF4-FFF2-40B4-BE49-F238E27FC236}">
                <a16:creationId xmlns:a16="http://schemas.microsoft.com/office/drawing/2014/main" id="{4288D193-9748-079E-47BD-D0DD4679569F}"/>
              </a:ext>
            </a:extLst>
          </p:cNvPr>
          <p:cNvPicPr>
            <a:picLocks noChangeAspect="1"/>
          </p:cNvPicPr>
          <p:nvPr/>
        </p:nvPicPr>
        <p:blipFill rotWithShape="1">
          <a:blip r:embed="rId3"/>
          <a:srcRect l="4154" t="2164" r="8453" b="1972"/>
          <a:stretch/>
        </p:blipFill>
        <p:spPr>
          <a:xfrm>
            <a:off x="1864042" y="388619"/>
            <a:ext cx="8463916" cy="6227863"/>
          </a:xfrm>
          <a:prstGeom prst="rect">
            <a:avLst/>
          </a:prstGeom>
        </p:spPr>
      </p:pic>
      <p:sp>
        <p:nvSpPr>
          <p:cNvPr id="10" name="TextBox 9">
            <a:extLst>
              <a:ext uri="{FF2B5EF4-FFF2-40B4-BE49-F238E27FC236}">
                <a16:creationId xmlns:a16="http://schemas.microsoft.com/office/drawing/2014/main" id="{FA13F00A-F6D9-2EC8-AF74-DE49948EAE80}"/>
              </a:ext>
            </a:extLst>
          </p:cNvPr>
          <p:cNvSpPr txBox="1"/>
          <p:nvPr/>
        </p:nvSpPr>
        <p:spPr>
          <a:xfrm>
            <a:off x="3114675" y="609600"/>
            <a:ext cx="4981575" cy="369332"/>
          </a:xfrm>
          <a:prstGeom prst="rect">
            <a:avLst/>
          </a:prstGeom>
          <a:solidFill>
            <a:schemeClr val="tx1"/>
          </a:solidFill>
        </p:spPr>
        <p:txBody>
          <a:bodyPr wrap="square" rtlCol="0">
            <a:spAutoFit/>
          </a:bodyPr>
          <a:lstStyle/>
          <a:p>
            <a:r>
              <a:rPr lang="en-SG" dirty="0">
                <a:solidFill>
                  <a:schemeClr val="bg1"/>
                </a:solidFill>
                <a:latin typeface="8bitoperator" panose="02010501010101010101" pitchFamily="2" charset="0"/>
              </a:rPr>
              <a:t>Demo time!</a:t>
            </a:r>
          </a:p>
        </p:txBody>
      </p:sp>
    </p:spTree>
    <p:extLst>
      <p:ext uri="{BB962C8B-B14F-4D97-AF65-F5344CB8AC3E}">
        <p14:creationId xmlns:p14="http://schemas.microsoft.com/office/powerpoint/2010/main" val="2787292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E6C2F-FDF6-09B3-FABB-BD6B638A331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436010B-3571-2A96-050C-5C347166E1FA}"/>
              </a:ext>
            </a:extLst>
          </p:cNvPr>
          <p:cNvSpPr/>
          <p:nvPr/>
        </p:nvSpPr>
        <p:spPr>
          <a:xfrm>
            <a:off x="6781799" y="2186982"/>
            <a:ext cx="4572000" cy="2677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itle 8">
            <a:extLst>
              <a:ext uri="{FF2B5EF4-FFF2-40B4-BE49-F238E27FC236}">
                <a16:creationId xmlns:a16="http://schemas.microsoft.com/office/drawing/2014/main" id="{8A01D8B2-FBE1-90FA-69BE-F7FD862F08ED}"/>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Limitations</a:t>
            </a:r>
          </a:p>
        </p:txBody>
      </p:sp>
      <p:sp>
        <p:nvSpPr>
          <p:cNvPr id="13" name="Slide Number Placeholder 12">
            <a:extLst>
              <a:ext uri="{FF2B5EF4-FFF2-40B4-BE49-F238E27FC236}">
                <a16:creationId xmlns:a16="http://schemas.microsoft.com/office/drawing/2014/main" id="{DD379883-E6AA-B6DD-78ED-BAA258CFD1AA}"/>
              </a:ext>
            </a:extLst>
          </p:cNvPr>
          <p:cNvSpPr>
            <a:spLocks noGrp="1"/>
          </p:cNvSpPr>
          <p:nvPr>
            <p:ph type="sldNum" sz="quarter" idx="12"/>
          </p:nvPr>
        </p:nvSpPr>
        <p:spPr/>
        <p:txBody>
          <a:bodyPr/>
          <a:lstStyle/>
          <a:p>
            <a:fld id="{5EA792F7-1D9E-4C7E-A103-E8EDFDC2691E}" type="slidenum">
              <a:rPr lang="en-US" smtClean="0"/>
              <a:pPr/>
              <a:t>23</a:t>
            </a:fld>
            <a:endParaRPr lang="en-US" dirty="0">
              <a:solidFill>
                <a:schemeClr val="tx1"/>
              </a:solidFill>
            </a:endParaRPr>
          </a:p>
        </p:txBody>
      </p:sp>
      <p:sp>
        <p:nvSpPr>
          <p:cNvPr id="3" name="Content Placeholder 2">
            <a:extLst>
              <a:ext uri="{FF2B5EF4-FFF2-40B4-BE49-F238E27FC236}">
                <a16:creationId xmlns:a16="http://schemas.microsoft.com/office/drawing/2014/main" id="{403A682F-EB96-1399-3236-5A74ECE4C9F3}"/>
              </a:ext>
            </a:extLst>
          </p:cNvPr>
          <p:cNvSpPr>
            <a:spLocks noGrp="1"/>
          </p:cNvSpPr>
          <p:nvPr>
            <p:ph idx="1"/>
          </p:nvPr>
        </p:nvSpPr>
        <p:spPr/>
        <p:txBody>
          <a:bodyPr/>
          <a:lstStyle/>
          <a:p>
            <a:pPr marL="285750" indent="-285750">
              <a:buFont typeface="Arial" panose="020B0604020202020204" pitchFamily="34" charset="0"/>
              <a:buChar char="•"/>
            </a:pPr>
            <a:r>
              <a:rPr lang="en-SG" dirty="0"/>
              <a:t>Each trained model is huge, almost 900 MB each! It may not be feasible to incorporate these models as they are into a videogame, where multiple different enemy types (requiring different models each) are present.</a:t>
            </a:r>
          </a:p>
          <a:p>
            <a:pPr marL="285750" indent="-285750">
              <a:buFont typeface="Arial" panose="020B0604020202020204" pitchFamily="34" charset="0"/>
              <a:buChar char="•"/>
            </a:pPr>
            <a:r>
              <a:rPr lang="en-SG" dirty="0"/>
              <a:t>Lack of data for specific scenarios leads to the model performing poorly in such scenarios.</a:t>
            </a:r>
          </a:p>
          <a:p>
            <a:pPr marL="285750" indent="-285750">
              <a:buFont typeface="Arial" panose="020B0604020202020204" pitchFamily="34" charset="0"/>
              <a:buChar char="•"/>
            </a:pPr>
            <a:r>
              <a:rPr lang="en-SG" dirty="0"/>
              <a:t>Bot is unable to perform inputs that require a consecutive sequence of inputs, as it has no concept of historical data.</a:t>
            </a:r>
          </a:p>
        </p:txBody>
      </p:sp>
      <p:pic>
        <p:nvPicPr>
          <p:cNvPr id="2" name="Picture 1">
            <a:extLst>
              <a:ext uri="{FF2B5EF4-FFF2-40B4-BE49-F238E27FC236}">
                <a16:creationId xmlns:a16="http://schemas.microsoft.com/office/drawing/2014/main" id="{3C4F4B45-6075-5646-F178-5AFEB255FC5C}"/>
              </a:ext>
            </a:extLst>
          </p:cNvPr>
          <p:cNvPicPr>
            <a:picLocks noChangeAspect="1"/>
          </p:cNvPicPr>
          <p:nvPr/>
        </p:nvPicPr>
        <p:blipFill rotWithShape="1">
          <a:blip r:embed="rId3"/>
          <a:srcRect t="12917" b="12917"/>
          <a:stretch/>
        </p:blipFill>
        <p:spPr>
          <a:xfrm>
            <a:off x="6496049" y="2047387"/>
            <a:ext cx="4667249" cy="2596157"/>
          </a:xfrm>
          <a:prstGeom prst="rect">
            <a:avLst/>
          </a:prstGeom>
        </p:spPr>
      </p:pic>
    </p:spTree>
    <p:extLst>
      <p:ext uri="{BB962C8B-B14F-4D97-AF65-F5344CB8AC3E}">
        <p14:creationId xmlns:p14="http://schemas.microsoft.com/office/powerpoint/2010/main" val="637471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92439-4F4A-6946-378F-AC42522789BF}"/>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101A3F1-6E63-35EB-3BB3-342E6994C7CB}"/>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Future work</a:t>
            </a:r>
          </a:p>
        </p:txBody>
      </p:sp>
      <p:sp>
        <p:nvSpPr>
          <p:cNvPr id="13" name="Slide Number Placeholder 12">
            <a:extLst>
              <a:ext uri="{FF2B5EF4-FFF2-40B4-BE49-F238E27FC236}">
                <a16:creationId xmlns:a16="http://schemas.microsoft.com/office/drawing/2014/main" id="{2862C69D-C758-69F7-C3B6-B052897B8920}"/>
              </a:ext>
            </a:extLst>
          </p:cNvPr>
          <p:cNvSpPr>
            <a:spLocks noGrp="1"/>
          </p:cNvSpPr>
          <p:nvPr>
            <p:ph type="sldNum" sz="quarter" idx="12"/>
          </p:nvPr>
        </p:nvSpPr>
        <p:spPr/>
        <p:txBody>
          <a:bodyPr/>
          <a:lstStyle/>
          <a:p>
            <a:fld id="{5EA792F7-1D9E-4C7E-A103-E8EDFDC2691E}" type="slidenum">
              <a:rPr lang="en-US" smtClean="0"/>
              <a:pPr/>
              <a:t>24</a:t>
            </a:fld>
            <a:endParaRPr lang="en-US" dirty="0">
              <a:solidFill>
                <a:schemeClr val="tx1"/>
              </a:solidFill>
            </a:endParaRPr>
          </a:p>
        </p:txBody>
      </p:sp>
      <p:sp>
        <p:nvSpPr>
          <p:cNvPr id="3" name="Content Placeholder 2">
            <a:extLst>
              <a:ext uri="{FF2B5EF4-FFF2-40B4-BE49-F238E27FC236}">
                <a16:creationId xmlns:a16="http://schemas.microsoft.com/office/drawing/2014/main" id="{571F4CA6-7E0B-4E07-18B9-067597A7F470}"/>
              </a:ext>
            </a:extLst>
          </p:cNvPr>
          <p:cNvSpPr>
            <a:spLocks noGrp="1"/>
          </p:cNvSpPr>
          <p:nvPr>
            <p:ph idx="1"/>
          </p:nvPr>
        </p:nvSpPr>
        <p:spPr>
          <a:xfrm>
            <a:off x="838201" y="2167932"/>
            <a:ext cx="6569278" cy="3882959"/>
          </a:xfrm>
        </p:spPr>
        <p:txBody>
          <a:bodyPr/>
          <a:lstStyle/>
          <a:p>
            <a:pPr marL="285750" indent="-285750">
              <a:buFont typeface="Arial" panose="020B0604020202020204" pitchFamily="34" charset="0"/>
              <a:buChar char="•"/>
            </a:pPr>
            <a:r>
              <a:rPr lang="en-SG" dirty="0"/>
              <a:t>To lower the </a:t>
            </a:r>
            <a:r>
              <a:rPr lang="en-SG" dirty="0" err="1"/>
              <a:t>filesize</a:t>
            </a:r>
            <a:r>
              <a:rPr lang="en-SG" dirty="0"/>
              <a:t> of the model, we can consider reducing the number of convolutional and linear layers, or reducing the dimensions of the input image. This may have adverse effects on the predictive ability of the model but can be explored as an area for improvement.</a:t>
            </a:r>
          </a:p>
          <a:p>
            <a:pPr marL="285750" indent="-285750">
              <a:buFont typeface="Arial" panose="020B0604020202020204" pitchFamily="34" charset="0"/>
              <a:buChar char="•"/>
            </a:pPr>
            <a:r>
              <a:rPr lang="en-SG" dirty="0"/>
              <a:t>Combining Long Short-Term Memory (LSTM) models with the CNN model would allow the model to incorporate historical data when performing predictions.</a:t>
            </a:r>
          </a:p>
        </p:txBody>
      </p:sp>
    </p:spTree>
    <p:extLst>
      <p:ext uri="{BB962C8B-B14F-4D97-AF65-F5344CB8AC3E}">
        <p14:creationId xmlns:p14="http://schemas.microsoft.com/office/powerpoint/2010/main" val="2819003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a:lstStyle/>
          <a:p>
            <a:r>
              <a:rPr lang="en-US" dirty="0"/>
              <a:t>THANK YOU</a:t>
            </a:r>
          </a:p>
        </p:txBody>
      </p:sp>
      <p:pic>
        <p:nvPicPr>
          <p:cNvPr id="9" name="Picture 8">
            <a:extLst>
              <a:ext uri="{FF2B5EF4-FFF2-40B4-BE49-F238E27FC236}">
                <a16:creationId xmlns:a16="http://schemas.microsoft.com/office/drawing/2014/main" id="{57AAC32C-A449-EA7C-6068-D61C7D9E8502}"/>
              </a:ext>
            </a:extLst>
          </p:cNvPr>
          <p:cNvPicPr>
            <a:picLocks noChangeAspect="1"/>
          </p:cNvPicPr>
          <p:nvPr/>
        </p:nvPicPr>
        <p:blipFill rotWithShape="1">
          <a:blip r:embed="rId3"/>
          <a:srcRect l="26408" t="12270" r="26249" b="21272"/>
          <a:stretch/>
        </p:blipFill>
        <p:spPr>
          <a:xfrm>
            <a:off x="6438899" y="1006474"/>
            <a:ext cx="4343401" cy="4572756"/>
          </a:xfrm>
          <a:prstGeom prst="rect">
            <a:avLst/>
          </a:prstGeom>
        </p:spPr>
      </p:pic>
    </p:spTree>
    <p:extLst>
      <p:ext uri="{BB962C8B-B14F-4D97-AF65-F5344CB8AC3E}">
        <p14:creationId xmlns:p14="http://schemas.microsoft.com/office/powerpoint/2010/main" val="120757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BEDE2-CA87-DA21-FA9F-E5724397FC6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298D98E-4ADB-DE71-B2E5-814DD5928172}"/>
              </a:ext>
            </a:extLst>
          </p:cNvPr>
          <p:cNvSpPr/>
          <p:nvPr/>
        </p:nvSpPr>
        <p:spPr>
          <a:xfrm>
            <a:off x="7400925" y="1034806"/>
            <a:ext cx="3600450" cy="47883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itle 8">
            <a:extLst>
              <a:ext uri="{FF2B5EF4-FFF2-40B4-BE49-F238E27FC236}">
                <a16:creationId xmlns:a16="http://schemas.microsoft.com/office/drawing/2014/main" id="{ACCA41BE-F0BB-1AB4-F1D7-3A19E8830B0B}"/>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Game to be trained on</a:t>
            </a:r>
          </a:p>
        </p:txBody>
      </p:sp>
      <p:sp>
        <p:nvSpPr>
          <p:cNvPr id="10" name="Content Placeholder 9">
            <a:extLst>
              <a:ext uri="{FF2B5EF4-FFF2-40B4-BE49-F238E27FC236}">
                <a16:creationId xmlns:a16="http://schemas.microsoft.com/office/drawing/2014/main" id="{FD161E11-447C-0756-7B63-830A78578DD0}"/>
              </a:ext>
            </a:extLst>
          </p:cNvPr>
          <p:cNvSpPr>
            <a:spLocks noGrp="1"/>
          </p:cNvSpPr>
          <p:nvPr>
            <p:ph idx="1"/>
          </p:nvPr>
        </p:nvSpPr>
        <p:spPr>
          <a:xfrm>
            <a:off x="838201" y="2167932"/>
            <a:ext cx="5257799" cy="3882959"/>
          </a:xfrm>
        </p:spPr>
        <p:txBody>
          <a:bodyPr vert="horz" lIns="91440" tIns="45720" rIns="91440" bIns="45720" rtlCol="0">
            <a:normAutofit/>
          </a:bodyPr>
          <a:lstStyle/>
          <a:p>
            <a:r>
              <a:rPr lang="en-SG" dirty="0"/>
              <a:t>For this  project, I will be training the model on Pokémon: Close Combat, a 2-D fighting game (like Street Fighter) made by Pokémon fans (free to download </a:t>
            </a:r>
            <a:r>
              <a:rPr lang="en-SG" dirty="0">
                <a:hlinkClick r:id="rId3"/>
              </a:rPr>
              <a:t>here</a:t>
            </a:r>
            <a:r>
              <a:rPr lang="en-SG" dirty="0"/>
              <a:t>!)</a:t>
            </a:r>
          </a:p>
        </p:txBody>
      </p:sp>
      <p:sp>
        <p:nvSpPr>
          <p:cNvPr id="13" name="Slide Number Placeholder 12">
            <a:extLst>
              <a:ext uri="{FF2B5EF4-FFF2-40B4-BE49-F238E27FC236}">
                <a16:creationId xmlns:a16="http://schemas.microsoft.com/office/drawing/2014/main" id="{3CC6FE43-4B81-9332-36F4-CE320C2F0EFF}"/>
              </a:ext>
            </a:extLst>
          </p:cNvPr>
          <p:cNvSpPr>
            <a:spLocks noGrp="1"/>
          </p:cNvSpPr>
          <p:nvPr>
            <p:ph type="sldNum" sz="quarter" idx="12"/>
          </p:nvPr>
        </p:nvSpPr>
        <p:spPr/>
        <p:txBody>
          <a:bodyPr/>
          <a:lstStyle/>
          <a:p>
            <a:fld id="{5EA792F7-1D9E-4C7E-A103-E8EDFDC2691E}" type="slidenum">
              <a:rPr lang="en-US" smtClean="0"/>
              <a:pPr/>
              <a:t>3</a:t>
            </a:fld>
            <a:endParaRPr lang="en-US" dirty="0">
              <a:solidFill>
                <a:schemeClr val="tx1"/>
              </a:solidFill>
            </a:endParaRPr>
          </a:p>
        </p:txBody>
      </p:sp>
      <p:pic>
        <p:nvPicPr>
          <p:cNvPr id="2" name="Picture 1">
            <a:extLst>
              <a:ext uri="{FF2B5EF4-FFF2-40B4-BE49-F238E27FC236}">
                <a16:creationId xmlns:a16="http://schemas.microsoft.com/office/drawing/2014/main" id="{7FDF4E0B-D4FA-03F6-B824-189779F0CEF0}"/>
              </a:ext>
            </a:extLst>
          </p:cNvPr>
          <p:cNvPicPr>
            <a:picLocks noChangeAspect="1"/>
          </p:cNvPicPr>
          <p:nvPr/>
        </p:nvPicPr>
        <p:blipFill>
          <a:blip r:embed="rId4"/>
          <a:stretch>
            <a:fillRect/>
          </a:stretch>
        </p:blipFill>
        <p:spPr>
          <a:xfrm>
            <a:off x="7229475" y="830262"/>
            <a:ext cx="3600450" cy="4800600"/>
          </a:xfrm>
          <a:prstGeom prst="rect">
            <a:avLst/>
          </a:prstGeom>
        </p:spPr>
      </p:pic>
    </p:spTree>
    <p:extLst>
      <p:ext uri="{BB962C8B-B14F-4D97-AF65-F5344CB8AC3E}">
        <p14:creationId xmlns:p14="http://schemas.microsoft.com/office/powerpoint/2010/main" val="1569254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7F4DBC-9994-826B-7C6B-1DD551ED971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C219440-95EE-85E2-719E-372010D851F0}"/>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Model objectives</a:t>
            </a:r>
          </a:p>
        </p:txBody>
      </p:sp>
      <p:sp>
        <p:nvSpPr>
          <p:cNvPr id="13" name="Slide Number Placeholder 12">
            <a:extLst>
              <a:ext uri="{FF2B5EF4-FFF2-40B4-BE49-F238E27FC236}">
                <a16:creationId xmlns:a16="http://schemas.microsoft.com/office/drawing/2014/main" id="{CFEEAA27-4D7D-3A81-FD0F-1730FFD73668}"/>
              </a:ext>
            </a:extLst>
          </p:cNvPr>
          <p:cNvSpPr>
            <a:spLocks noGrp="1"/>
          </p:cNvSpPr>
          <p:nvPr>
            <p:ph type="sldNum" sz="quarter" idx="12"/>
          </p:nvPr>
        </p:nvSpPr>
        <p:spPr/>
        <p:txBody>
          <a:bodyPr/>
          <a:lstStyle/>
          <a:p>
            <a:fld id="{5EA792F7-1D9E-4C7E-A103-E8EDFDC2691E}" type="slidenum">
              <a:rPr lang="en-US" smtClean="0"/>
              <a:pPr/>
              <a:t>4</a:t>
            </a:fld>
            <a:endParaRPr lang="en-US" dirty="0">
              <a:solidFill>
                <a:schemeClr val="tx1"/>
              </a:solidFill>
            </a:endParaRPr>
          </a:p>
        </p:txBody>
      </p:sp>
      <p:sp>
        <p:nvSpPr>
          <p:cNvPr id="3" name="Content Placeholder 2">
            <a:extLst>
              <a:ext uri="{FF2B5EF4-FFF2-40B4-BE49-F238E27FC236}">
                <a16:creationId xmlns:a16="http://schemas.microsoft.com/office/drawing/2014/main" id="{ECD06E24-69E1-F569-4AAB-784F9CF9C572}"/>
              </a:ext>
            </a:extLst>
          </p:cNvPr>
          <p:cNvSpPr>
            <a:spLocks noGrp="1"/>
          </p:cNvSpPr>
          <p:nvPr>
            <p:ph idx="1"/>
          </p:nvPr>
        </p:nvSpPr>
        <p:spPr/>
        <p:txBody>
          <a:bodyPr/>
          <a:lstStyle/>
          <a:p>
            <a:r>
              <a:rPr lang="en-SG" dirty="0"/>
              <a:t>We will train a deep learning model to play through the first three stages of Close Combat’s arcade mode, using the default character </a:t>
            </a:r>
            <a:r>
              <a:rPr lang="en-SG" dirty="0" err="1"/>
              <a:t>Blaziken</a:t>
            </a:r>
            <a:r>
              <a:rPr lang="en-SG" dirty="0"/>
              <a:t>.</a:t>
            </a:r>
          </a:p>
          <a:p>
            <a:r>
              <a:rPr lang="en-SG" dirty="0"/>
              <a:t>The model will be trained on human inputs to react to on-screen information.</a:t>
            </a:r>
          </a:p>
          <a:p>
            <a:r>
              <a:rPr lang="en-SG" dirty="0"/>
              <a:t>Three separate models will be trained, one for each opponent.</a:t>
            </a:r>
          </a:p>
        </p:txBody>
      </p:sp>
      <p:pic>
        <p:nvPicPr>
          <p:cNvPr id="19" name="Picture 18">
            <a:extLst>
              <a:ext uri="{FF2B5EF4-FFF2-40B4-BE49-F238E27FC236}">
                <a16:creationId xmlns:a16="http://schemas.microsoft.com/office/drawing/2014/main" id="{6031FC60-6CAC-D879-AE33-108057A7A173}"/>
              </a:ext>
            </a:extLst>
          </p:cNvPr>
          <p:cNvPicPr>
            <a:picLocks noChangeAspect="1"/>
          </p:cNvPicPr>
          <p:nvPr/>
        </p:nvPicPr>
        <p:blipFill rotWithShape="1">
          <a:blip r:embed="rId3"/>
          <a:srcRect l="16664"/>
          <a:stretch/>
        </p:blipFill>
        <p:spPr>
          <a:xfrm>
            <a:off x="7040880" y="3409050"/>
            <a:ext cx="2095851" cy="876422"/>
          </a:xfrm>
          <a:prstGeom prst="rect">
            <a:avLst/>
          </a:prstGeom>
        </p:spPr>
      </p:pic>
      <p:pic>
        <p:nvPicPr>
          <p:cNvPr id="17" name="Picture 16">
            <a:extLst>
              <a:ext uri="{FF2B5EF4-FFF2-40B4-BE49-F238E27FC236}">
                <a16:creationId xmlns:a16="http://schemas.microsoft.com/office/drawing/2014/main" id="{E94F1DBC-EEA3-5D01-7E7C-F156DCE7CBD7}"/>
              </a:ext>
            </a:extLst>
          </p:cNvPr>
          <p:cNvPicPr>
            <a:picLocks noChangeAspect="1"/>
          </p:cNvPicPr>
          <p:nvPr/>
        </p:nvPicPr>
        <p:blipFill rotWithShape="1">
          <a:blip r:embed="rId4"/>
          <a:srcRect t="1061"/>
          <a:stretch/>
        </p:blipFill>
        <p:spPr>
          <a:xfrm>
            <a:off x="9072086" y="3409050"/>
            <a:ext cx="2028825" cy="876422"/>
          </a:xfrm>
          <a:prstGeom prst="rect">
            <a:avLst/>
          </a:prstGeom>
        </p:spPr>
      </p:pic>
      <p:pic>
        <p:nvPicPr>
          <p:cNvPr id="20" name="Picture 19">
            <a:extLst>
              <a:ext uri="{FF2B5EF4-FFF2-40B4-BE49-F238E27FC236}">
                <a16:creationId xmlns:a16="http://schemas.microsoft.com/office/drawing/2014/main" id="{A6E42253-D7AD-6C9E-39BB-00B327451BD2}"/>
              </a:ext>
            </a:extLst>
          </p:cNvPr>
          <p:cNvPicPr>
            <a:picLocks noChangeAspect="1"/>
          </p:cNvPicPr>
          <p:nvPr/>
        </p:nvPicPr>
        <p:blipFill rotWithShape="1">
          <a:blip r:embed="rId3"/>
          <a:srcRect l="16664"/>
          <a:stretch/>
        </p:blipFill>
        <p:spPr>
          <a:xfrm>
            <a:off x="7040879" y="4332784"/>
            <a:ext cx="2095851" cy="876422"/>
          </a:xfrm>
          <a:prstGeom prst="rect">
            <a:avLst/>
          </a:prstGeom>
        </p:spPr>
      </p:pic>
      <p:pic>
        <p:nvPicPr>
          <p:cNvPr id="21" name="Picture 20">
            <a:extLst>
              <a:ext uri="{FF2B5EF4-FFF2-40B4-BE49-F238E27FC236}">
                <a16:creationId xmlns:a16="http://schemas.microsoft.com/office/drawing/2014/main" id="{8818DBDD-E568-913B-C644-A2E7965AA203}"/>
              </a:ext>
            </a:extLst>
          </p:cNvPr>
          <p:cNvPicPr>
            <a:picLocks noChangeAspect="1"/>
          </p:cNvPicPr>
          <p:nvPr/>
        </p:nvPicPr>
        <p:blipFill rotWithShape="1">
          <a:blip r:embed="rId3"/>
          <a:srcRect l="16664"/>
          <a:stretch/>
        </p:blipFill>
        <p:spPr>
          <a:xfrm>
            <a:off x="7037545" y="2482084"/>
            <a:ext cx="2095851" cy="876422"/>
          </a:xfrm>
          <a:prstGeom prst="rect">
            <a:avLst/>
          </a:prstGeom>
        </p:spPr>
      </p:pic>
      <p:pic>
        <p:nvPicPr>
          <p:cNvPr id="12" name="Picture 11">
            <a:extLst>
              <a:ext uri="{FF2B5EF4-FFF2-40B4-BE49-F238E27FC236}">
                <a16:creationId xmlns:a16="http://schemas.microsoft.com/office/drawing/2014/main" id="{A0E24932-7580-11DB-6EF8-C75670E5005F}"/>
              </a:ext>
            </a:extLst>
          </p:cNvPr>
          <p:cNvPicPr>
            <a:picLocks noChangeAspect="1"/>
          </p:cNvPicPr>
          <p:nvPr/>
        </p:nvPicPr>
        <p:blipFill rotWithShape="1">
          <a:blip r:embed="rId5"/>
          <a:srcRect t="1061"/>
          <a:stretch/>
        </p:blipFill>
        <p:spPr>
          <a:xfrm>
            <a:off x="9072084" y="2482923"/>
            <a:ext cx="2028825" cy="876422"/>
          </a:xfrm>
          <a:prstGeom prst="rect">
            <a:avLst/>
          </a:prstGeom>
        </p:spPr>
      </p:pic>
      <p:pic>
        <p:nvPicPr>
          <p:cNvPr id="15" name="Picture 14">
            <a:extLst>
              <a:ext uri="{FF2B5EF4-FFF2-40B4-BE49-F238E27FC236}">
                <a16:creationId xmlns:a16="http://schemas.microsoft.com/office/drawing/2014/main" id="{70D53EA2-FE0F-14AF-1D2C-3AB49D840623}"/>
              </a:ext>
            </a:extLst>
          </p:cNvPr>
          <p:cNvPicPr>
            <a:picLocks noChangeAspect="1"/>
          </p:cNvPicPr>
          <p:nvPr/>
        </p:nvPicPr>
        <p:blipFill rotWithShape="1">
          <a:blip r:embed="rId6"/>
          <a:srcRect t="1061"/>
          <a:stretch/>
        </p:blipFill>
        <p:spPr>
          <a:xfrm>
            <a:off x="9072085" y="4332784"/>
            <a:ext cx="2028825" cy="876422"/>
          </a:xfrm>
          <a:prstGeom prst="rect">
            <a:avLst/>
          </a:prstGeom>
        </p:spPr>
      </p:pic>
    </p:spTree>
    <p:extLst>
      <p:ext uri="{BB962C8B-B14F-4D97-AF65-F5344CB8AC3E}">
        <p14:creationId xmlns:p14="http://schemas.microsoft.com/office/powerpoint/2010/main" val="906490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A140E6-23CA-A3D0-4636-314423D3F75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02BB540-1948-CE58-0426-5DA511994E3F}"/>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Data collection</a:t>
            </a:r>
          </a:p>
        </p:txBody>
      </p:sp>
      <p:sp>
        <p:nvSpPr>
          <p:cNvPr id="13" name="Slide Number Placeholder 12">
            <a:extLst>
              <a:ext uri="{FF2B5EF4-FFF2-40B4-BE49-F238E27FC236}">
                <a16:creationId xmlns:a16="http://schemas.microsoft.com/office/drawing/2014/main" id="{FDDC0ED4-458E-7902-43E6-551C59056C77}"/>
              </a:ext>
            </a:extLst>
          </p:cNvPr>
          <p:cNvSpPr>
            <a:spLocks noGrp="1"/>
          </p:cNvSpPr>
          <p:nvPr>
            <p:ph type="sldNum" sz="quarter" idx="12"/>
          </p:nvPr>
        </p:nvSpPr>
        <p:spPr/>
        <p:txBody>
          <a:bodyPr/>
          <a:lstStyle/>
          <a:p>
            <a:fld id="{5EA792F7-1D9E-4C7E-A103-E8EDFDC2691E}" type="slidenum">
              <a:rPr lang="en-US" smtClean="0"/>
              <a:pPr/>
              <a:t>5</a:t>
            </a:fld>
            <a:endParaRPr lang="en-US" dirty="0">
              <a:solidFill>
                <a:schemeClr val="tx1"/>
              </a:solidFill>
            </a:endParaRPr>
          </a:p>
        </p:txBody>
      </p:sp>
      <p:sp>
        <p:nvSpPr>
          <p:cNvPr id="3" name="Content Placeholder 2">
            <a:extLst>
              <a:ext uri="{FF2B5EF4-FFF2-40B4-BE49-F238E27FC236}">
                <a16:creationId xmlns:a16="http://schemas.microsoft.com/office/drawing/2014/main" id="{98B53CFB-91B3-4939-D202-F67421F2B26B}"/>
              </a:ext>
            </a:extLst>
          </p:cNvPr>
          <p:cNvSpPr>
            <a:spLocks noGrp="1"/>
          </p:cNvSpPr>
          <p:nvPr>
            <p:ph idx="1"/>
          </p:nvPr>
        </p:nvSpPr>
        <p:spPr/>
        <p:txBody>
          <a:bodyPr/>
          <a:lstStyle/>
          <a:p>
            <a:r>
              <a:rPr lang="en-SG" dirty="0"/>
              <a:t>Our data collection function uses the OpenCV Python library to capture these 2 images from an open game window.</a:t>
            </a:r>
          </a:p>
          <a:p>
            <a:pPr marL="285750" indent="-285750">
              <a:buFont typeface="Arial" panose="020B0604020202020204" pitchFamily="34" charset="0"/>
              <a:buChar char="•"/>
            </a:pPr>
            <a:r>
              <a:rPr lang="en-SG" dirty="0"/>
              <a:t>Image 1 (Battle scene)</a:t>
            </a:r>
          </a:p>
          <a:p>
            <a:pPr marL="285750" indent="-285750">
              <a:buFont typeface="Arial" panose="020B0604020202020204" pitchFamily="34" charset="0"/>
              <a:buChar char="•"/>
            </a:pPr>
            <a:r>
              <a:rPr lang="en-SG" dirty="0"/>
              <a:t>Image 2 (Enemy portrait)</a:t>
            </a:r>
          </a:p>
          <a:p>
            <a:r>
              <a:rPr lang="en-SG" dirty="0"/>
              <a:t>When an enemy portrait is detected (using OpenCV’s template matching),  the function starts saving the images to a folder. The corresponding input performed by the player during the screenshot is recorded using the keyboard library, and saved as a list of 7 </a:t>
            </a:r>
            <a:r>
              <a:rPr lang="en-SG" dirty="0" err="1"/>
              <a:t>booleans</a:t>
            </a:r>
            <a:r>
              <a:rPr lang="en-SG" dirty="0"/>
              <a:t>.</a:t>
            </a:r>
          </a:p>
        </p:txBody>
      </p:sp>
      <p:pic>
        <p:nvPicPr>
          <p:cNvPr id="4" name="Picture 3">
            <a:extLst>
              <a:ext uri="{FF2B5EF4-FFF2-40B4-BE49-F238E27FC236}">
                <a16:creationId xmlns:a16="http://schemas.microsoft.com/office/drawing/2014/main" id="{E0EE9412-F4D5-FF2D-A7DC-6E5D7FF919EC}"/>
              </a:ext>
            </a:extLst>
          </p:cNvPr>
          <p:cNvPicPr>
            <a:picLocks noChangeAspect="1"/>
          </p:cNvPicPr>
          <p:nvPr/>
        </p:nvPicPr>
        <p:blipFill>
          <a:blip r:embed="rId3"/>
          <a:stretch>
            <a:fillRect/>
          </a:stretch>
        </p:blipFill>
        <p:spPr>
          <a:xfrm>
            <a:off x="6300360" y="1869697"/>
            <a:ext cx="5053439" cy="3792050"/>
          </a:xfrm>
          <a:prstGeom prst="rect">
            <a:avLst/>
          </a:prstGeom>
        </p:spPr>
      </p:pic>
      <p:sp>
        <p:nvSpPr>
          <p:cNvPr id="2" name="TextBox 1">
            <a:extLst>
              <a:ext uri="{FF2B5EF4-FFF2-40B4-BE49-F238E27FC236}">
                <a16:creationId xmlns:a16="http://schemas.microsoft.com/office/drawing/2014/main" id="{69A73549-0909-4B89-30AA-74854CD5E3F3}"/>
              </a:ext>
            </a:extLst>
          </p:cNvPr>
          <p:cNvSpPr txBox="1"/>
          <p:nvPr/>
        </p:nvSpPr>
        <p:spPr>
          <a:xfrm>
            <a:off x="8046720" y="5866225"/>
            <a:ext cx="1844040" cy="369332"/>
          </a:xfrm>
          <a:prstGeom prst="rect">
            <a:avLst/>
          </a:prstGeom>
          <a:noFill/>
        </p:spPr>
        <p:txBody>
          <a:bodyPr wrap="square" rtlCol="0">
            <a:spAutoFit/>
          </a:bodyPr>
          <a:lstStyle/>
          <a:p>
            <a:r>
              <a:rPr lang="en-SG" dirty="0">
                <a:latin typeface="Cambria Math" panose="02040503050406030204" pitchFamily="18" charset="0"/>
                <a:ea typeface="Cambria Math" panose="02040503050406030204" pitchFamily="18" charset="0"/>
              </a:rPr>
              <a:t>[1, 0, 0, 1, 0, 1, 0]</a:t>
            </a:r>
          </a:p>
        </p:txBody>
      </p:sp>
    </p:spTree>
    <p:extLst>
      <p:ext uri="{BB962C8B-B14F-4D97-AF65-F5344CB8AC3E}">
        <p14:creationId xmlns:p14="http://schemas.microsoft.com/office/powerpoint/2010/main" val="815569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4BF44-B4BF-E4F9-DE7A-DB1C0ABB862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C2DFBB9-7D8F-13AA-7C68-C2D3DD8CE611}"/>
              </a:ext>
            </a:extLst>
          </p:cNvPr>
          <p:cNvSpPr>
            <a:spLocks noGrp="1"/>
          </p:cNvSpPr>
          <p:nvPr>
            <p:ph type="title"/>
          </p:nvPr>
        </p:nvSpPr>
        <p:spPr>
          <a:xfrm>
            <a:off x="838201" y="732391"/>
            <a:ext cx="5848349" cy="1314996"/>
          </a:xfrm>
        </p:spPr>
        <p:txBody>
          <a:bodyPr vert="horz" lIns="91440" tIns="45720" rIns="91440" bIns="45720" rtlCol="0" anchor="b">
            <a:normAutofit/>
          </a:bodyPr>
          <a:lstStyle/>
          <a:p>
            <a:r>
              <a:rPr lang="en-US" dirty="0"/>
              <a:t>Bot script</a:t>
            </a:r>
          </a:p>
        </p:txBody>
      </p:sp>
      <p:sp>
        <p:nvSpPr>
          <p:cNvPr id="13" name="Slide Number Placeholder 12">
            <a:extLst>
              <a:ext uri="{FF2B5EF4-FFF2-40B4-BE49-F238E27FC236}">
                <a16:creationId xmlns:a16="http://schemas.microsoft.com/office/drawing/2014/main" id="{8C4930C3-C905-A1D8-DAEC-F6C943DC68D0}"/>
              </a:ext>
            </a:extLst>
          </p:cNvPr>
          <p:cNvSpPr>
            <a:spLocks noGrp="1"/>
          </p:cNvSpPr>
          <p:nvPr>
            <p:ph type="sldNum" sz="quarter" idx="12"/>
          </p:nvPr>
        </p:nvSpPr>
        <p:spPr/>
        <p:txBody>
          <a:bodyPr/>
          <a:lstStyle/>
          <a:p>
            <a:fld id="{5EA792F7-1D9E-4C7E-A103-E8EDFDC2691E}" type="slidenum">
              <a:rPr lang="en-US" smtClean="0"/>
              <a:pPr/>
              <a:t>6</a:t>
            </a:fld>
            <a:endParaRPr lang="en-US" dirty="0">
              <a:solidFill>
                <a:schemeClr val="tx1"/>
              </a:solidFill>
            </a:endParaRPr>
          </a:p>
        </p:txBody>
      </p:sp>
      <p:sp>
        <p:nvSpPr>
          <p:cNvPr id="3" name="Content Placeholder 2">
            <a:extLst>
              <a:ext uri="{FF2B5EF4-FFF2-40B4-BE49-F238E27FC236}">
                <a16:creationId xmlns:a16="http://schemas.microsoft.com/office/drawing/2014/main" id="{346E159D-100F-AEE6-8BE4-06CD523562F2}"/>
              </a:ext>
            </a:extLst>
          </p:cNvPr>
          <p:cNvSpPr>
            <a:spLocks noGrp="1"/>
          </p:cNvSpPr>
          <p:nvPr>
            <p:ph idx="1"/>
          </p:nvPr>
        </p:nvSpPr>
        <p:spPr/>
        <p:txBody>
          <a:bodyPr/>
          <a:lstStyle/>
          <a:p>
            <a:r>
              <a:rPr lang="en-SG" dirty="0"/>
              <a:t>Once the model is complete, it is deployed using a Python script. This script uses the same OpenCV classes to detect the battle scene and enemy portrait.</a:t>
            </a:r>
          </a:p>
          <a:p>
            <a:r>
              <a:rPr lang="en-SG" dirty="0"/>
              <a:t>When a portrait is detected, read the screen to perform predictions using the model associated with the detected portrait.</a:t>
            </a:r>
          </a:p>
          <a:p>
            <a:r>
              <a:rPr lang="en-SG" dirty="0"/>
              <a:t>Use the prediction output to perform corresponding key presses using the </a:t>
            </a:r>
            <a:r>
              <a:rPr lang="en-SG" dirty="0" err="1"/>
              <a:t>PyKey</a:t>
            </a:r>
            <a:r>
              <a:rPr lang="en-SG" dirty="0"/>
              <a:t> library.</a:t>
            </a:r>
          </a:p>
          <a:p>
            <a:endParaRPr lang="en-SG" dirty="0"/>
          </a:p>
        </p:txBody>
      </p:sp>
      <p:pic>
        <p:nvPicPr>
          <p:cNvPr id="4" name="Picture 3">
            <a:extLst>
              <a:ext uri="{FF2B5EF4-FFF2-40B4-BE49-F238E27FC236}">
                <a16:creationId xmlns:a16="http://schemas.microsoft.com/office/drawing/2014/main" id="{C34B71D4-F853-7406-653A-1BC093BC11B4}"/>
              </a:ext>
            </a:extLst>
          </p:cNvPr>
          <p:cNvPicPr>
            <a:picLocks noChangeAspect="1"/>
          </p:cNvPicPr>
          <p:nvPr/>
        </p:nvPicPr>
        <p:blipFill>
          <a:blip r:embed="rId3"/>
          <a:stretch>
            <a:fillRect/>
          </a:stretch>
        </p:blipFill>
        <p:spPr>
          <a:xfrm>
            <a:off x="6300360" y="1869697"/>
            <a:ext cx="5053439" cy="3792050"/>
          </a:xfrm>
          <a:prstGeom prst="rect">
            <a:avLst/>
          </a:prstGeom>
        </p:spPr>
      </p:pic>
      <p:pic>
        <p:nvPicPr>
          <p:cNvPr id="8" name="Picture 7">
            <a:extLst>
              <a:ext uri="{FF2B5EF4-FFF2-40B4-BE49-F238E27FC236}">
                <a16:creationId xmlns:a16="http://schemas.microsoft.com/office/drawing/2014/main" id="{491B7DFE-3069-926A-8C36-275498DADF5C}"/>
              </a:ext>
            </a:extLst>
          </p:cNvPr>
          <p:cNvPicPr>
            <a:picLocks noChangeAspect="1"/>
          </p:cNvPicPr>
          <p:nvPr/>
        </p:nvPicPr>
        <p:blipFill>
          <a:blip r:embed="rId4"/>
          <a:stretch>
            <a:fillRect/>
          </a:stretch>
        </p:blipFill>
        <p:spPr>
          <a:xfrm>
            <a:off x="6792007" y="2699479"/>
            <a:ext cx="942030" cy="1000907"/>
          </a:xfrm>
          <a:prstGeom prst="rect">
            <a:avLst/>
          </a:prstGeom>
        </p:spPr>
      </p:pic>
    </p:spTree>
    <p:extLst>
      <p:ext uri="{BB962C8B-B14F-4D97-AF65-F5344CB8AC3E}">
        <p14:creationId xmlns:p14="http://schemas.microsoft.com/office/powerpoint/2010/main" val="1004496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14DFB36-DD3D-4815-F233-0E00698C4C67}"/>
              </a:ext>
            </a:extLst>
          </p:cNvPr>
          <p:cNvSpPr/>
          <p:nvPr/>
        </p:nvSpPr>
        <p:spPr>
          <a:xfrm>
            <a:off x="7381875" y="1881186"/>
            <a:ext cx="3609975" cy="36099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923926" y="716717"/>
            <a:ext cx="5257799" cy="1314996"/>
          </a:xfrm>
        </p:spPr>
        <p:txBody>
          <a:bodyPr vert="horz" lIns="91440" tIns="45720" rIns="91440" bIns="45720" rtlCol="0" anchor="b">
            <a:normAutofit fontScale="90000"/>
          </a:bodyPr>
          <a:lstStyle/>
          <a:p>
            <a:r>
              <a:rPr lang="en-US" dirty="0"/>
              <a:t>Model used: Convolutional Neural Network</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838201" y="2167932"/>
            <a:ext cx="5257799" cy="3882959"/>
          </a:xfrm>
        </p:spPr>
        <p:txBody>
          <a:bodyPr vert="horz" lIns="91440" tIns="45720" rIns="91440" bIns="45720" rtlCol="0">
            <a:normAutofit/>
          </a:bodyPr>
          <a:lstStyle/>
          <a:p>
            <a:r>
              <a:rPr lang="en-SG" dirty="0"/>
              <a:t>CNNs are a type of supervised machine learning algorithm. The input (usually an image) is initially processed as a numerical array. The array is passed through convolutional layers, where multiple filters are applied to identify spatial/temporal patterns within the image.  After passing through these convolutional layers, the output is flattened into 1-D and passed through dense layers, finally producing the output.</a:t>
            </a:r>
          </a:p>
          <a:p>
            <a:r>
              <a:rPr lang="en-SG" dirty="0"/>
              <a:t>Often used for image classification and object detection, but  have also been used to train models to play board games (such as Go).</a:t>
            </a:r>
            <a:endParaRPr lang="en-US" dirty="0"/>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7</a:t>
            </a:fld>
            <a:endParaRPr lang="en-US" dirty="0">
              <a:solidFill>
                <a:schemeClr val="tx1"/>
              </a:solidFill>
            </a:endParaRPr>
          </a:p>
        </p:txBody>
      </p:sp>
      <p:pic>
        <p:nvPicPr>
          <p:cNvPr id="22" name="Picture 21">
            <a:extLst>
              <a:ext uri="{FF2B5EF4-FFF2-40B4-BE49-F238E27FC236}">
                <a16:creationId xmlns:a16="http://schemas.microsoft.com/office/drawing/2014/main" id="{0E8648CE-8045-E667-B048-258CEA679EB3}"/>
              </a:ext>
            </a:extLst>
          </p:cNvPr>
          <p:cNvPicPr>
            <a:picLocks noChangeAspect="1"/>
          </p:cNvPicPr>
          <p:nvPr/>
        </p:nvPicPr>
        <p:blipFill>
          <a:blip r:embed="rId3"/>
          <a:stretch>
            <a:fillRect/>
          </a:stretch>
        </p:blipFill>
        <p:spPr>
          <a:xfrm>
            <a:off x="7124700" y="1589697"/>
            <a:ext cx="3609975" cy="3609975"/>
          </a:xfrm>
          <a:prstGeom prst="rect">
            <a:avLst/>
          </a:prstGeom>
        </p:spPr>
      </p:pic>
    </p:spTree>
    <p:extLst>
      <p:ext uri="{BB962C8B-B14F-4D97-AF65-F5344CB8AC3E}">
        <p14:creationId xmlns:p14="http://schemas.microsoft.com/office/powerpoint/2010/main" val="2144753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93C87-7C2F-16F7-9CD3-CCE2542DB9D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DB8BE43-58A3-3B77-6FF6-CB456DEAD31E}"/>
              </a:ext>
            </a:extLst>
          </p:cNvPr>
          <p:cNvSpPr>
            <a:spLocks noGrp="1"/>
          </p:cNvSpPr>
          <p:nvPr>
            <p:ph type="title"/>
          </p:nvPr>
        </p:nvSpPr>
        <p:spPr>
          <a:xfrm>
            <a:off x="923926" y="329644"/>
            <a:ext cx="7171450" cy="1314996"/>
          </a:xfrm>
        </p:spPr>
        <p:txBody>
          <a:bodyPr vert="horz" lIns="91440" tIns="45720" rIns="91440" bIns="45720" rtlCol="0" anchor="b">
            <a:normAutofit/>
          </a:bodyPr>
          <a:lstStyle/>
          <a:p>
            <a:r>
              <a:rPr lang="en-US" dirty="0"/>
              <a:t>CNNs for fighting games</a:t>
            </a:r>
          </a:p>
        </p:txBody>
      </p:sp>
      <p:sp>
        <p:nvSpPr>
          <p:cNvPr id="10" name="Content Placeholder 9">
            <a:extLst>
              <a:ext uri="{FF2B5EF4-FFF2-40B4-BE49-F238E27FC236}">
                <a16:creationId xmlns:a16="http://schemas.microsoft.com/office/drawing/2014/main" id="{CA6E60CA-DEFC-CABB-EB71-60730E1760AA}"/>
              </a:ext>
            </a:extLst>
          </p:cNvPr>
          <p:cNvSpPr>
            <a:spLocks noGrp="1"/>
          </p:cNvSpPr>
          <p:nvPr>
            <p:ph idx="1"/>
          </p:nvPr>
        </p:nvSpPr>
        <p:spPr>
          <a:xfrm>
            <a:off x="838199" y="1818728"/>
            <a:ext cx="9791699" cy="3882959"/>
          </a:xfrm>
        </p:spPr>
        <p:txBody>
          <a:bodyPr vert="horz" lIns="91440" tIns="45720" rIns="91440" bIns="45720" rtlCol="0">
            <a:normAutofit/>
          </a:bodyPr>
          <a:lstStyle/>
          <a:p>
            <a:r>
              <a:rPr lang="en-US" dirty="0"/>
              <a:t>In fighting games, a player’s actions are largely dependent on the current state of the battle scene; the player is expected to make quick, split second decisions based on immediate and current information.</a:t>
            </a:r>
          </a:p>
        </p:txBody>
      </p:sp>
      <p:sp>
        <p:nvSpPr>
          <p:cNvPr id="13" name="Slide Number Placeholder 12">
            <a:extLst>
              <a:ext uri="{FF2B5EF4-FFF2-40B4-BE49-F238E27FC236}">
                <a16:creationId xmlns:a16="http://schemas.microsoft.com/office/drawing/2014/main" id="{304CBF9D-A25C-89F2-C4BD-9A44442A1735}"/>
              </a:ext>
            </a:extLst>
          </p:cNvPr>
          <p:cNvSpPr>
            <a:spLocks noGrp="1"/>
          </p:cNvSpPr>
          <p:nvPr>
            <p:ph type="sldNum" sz="quarter" idx="12"/>
          </p:nvPr>
        </p:nvSpPr>
        <p:spPr/>
        <p:txBody>
          <a:bodyPr/>
          <a:lstStyle/>
          <a:p>
            <a:fld id="{5EA792F7-1D9E-4C7E-A103-E8EDFDC2691E}" type="slidenum">
              <a:rPr lang="en-US" smtClean="0"/>
              <a:pPr/>
              <a:t>8</a:t>
            </a:fld>
            <a:endParaRPr lang="en-US" dirty="0">
              <a:solidFill>
                <a:schemeClr val="tx1"/>
              </a:solidFill>
            </a:endParaRPr>
          </a:p>
        </p:txBody>
      </p:sp>
      <p:pic>
        <p:nvPicPr>
          <p:cNvPr id="5" name="Picture 4">
            <a:extLst>
              <a:ext uri="{FF2B5EF4-FFF2-40B4-BE49-F238E27FC236}">
                <a16:creationId xmlns:a16="http://schemas.microsoft.com/office/drawing/2014/main" id="{BF518B82-B207-829E-EE14-43A702C77154}"/>
              </a:ext>
            </a:extLst>
          </p:cNvPr>
          <p:cNvPicPr>
            <a:picLocks noChangeAspect="1"/>
          </p:cNvPicPr>
          <p:nvPr/>
        </p:nvPicPr>
        <p:blipFill>
          <a:blip r:embed="rId3"/>
          <a:stretch>
            <a:fillRect/>
          </a:stretch>
        </p:blipFill>
        <p:spPr>
          <a:xfrm>
            <a:off x="2637729" y="3090185"/>
            <a:ext cx="5823825" cy="3530694"/>
          </a:xfrm>
          <a:prstGeom prst="rect">
            <a:avLst/>
          </a:prstGeom>
        </p:spPr>
      </p:pic>
      <p:pic>
        <p:nvPicPr>
          <p:cNvPr id="6" name="Picture 5">
            <a:extLst>
              <a:ext uri="{FF2B5EF4-FFF2-40B4-BE49-F238E27FC236}">
                <a16:creationId xmlns:a16="http://schemas.microsoft.com/office/drawing/2014/main" id="{6E485D08-413E-A6D8-CBEF-C6F50485D272}"/>
              </a:ext>
            </a:extLst>
          </p:cNvPr>
          <p:cNvPicPr>
            <a:picLocks noChangeAspect="1"/>
          </p:cNvPicPr>
          <p:nvPr/>
        </p:nvPicPr>
        <p:blipFill>
          <a:blip r:embed="rId4"/>
          <a:stretch>
            <a:fillRect/>
          </a:stretch>
        </p:blipFill>
        <p:spPr>
          <a:xfrm>
            <a:off x="2822137" y="2953966"/>
            <a:ext cx="5823825" cy="3530694"/>
          </a:xfrm>
          <a:prstGeom prst="rect">
            <a:avLst/>
          </a:prstGeom>
        </p:spPr>
      </p:pic>
      <p:pic>
        <p:nvPicPr>
          <p:cNvPr id="8" name="Picture 7">
            <a:extLst>
              <a:ext uri="{FF2B5EF4-FFF2-40B4-BE49-F238E27FC236}">
                <a16:creationId xmlns:a16="http://schemas.microsoft.com/office/drawing/2014/main" id="{4E55D0FB-917B-4A95-7381-BE1D9DC2BC71}"/>
              </a:ext>
            </a:extLst>
          </p:cNvPr>
          <p:cNvPicPr>
            <a:picLocks noChangeAspect="1"/>
          </p:cNvPicPr>
          <p:nvPr/>
        </p:nvPicPr>
        <p:blipFill>
          <a:blip r:embed="rId5"/>
          <a:stretch>
            <a:fillRect/>
          </a:stretch>
        </p:blipFill>
        <p:spPr>
          <a:xfrm>
            <a:off x="2990739" y="2830062"/>
            <a:ext cx="5839631" cy="3540276"/>
          </a:xfrm>
          <a:prstGeom prst="rect">
            <a:avLst/>
          </a:prstGeom>
        </p:spPr>
      </p:pic>
      <p:pic>
        <p:nvPicPr>
          <p:cNvPr id="7" name="Picture 6">
            <a:extLst>
              <a:ext uri="{FF2B5EF4-FFF2-40B4-BE49-F238E27FC236}">
                <a16:creationId xmlns:a16="http://schemas.microsoft.com/office/drawing/2014/main" id="{3EC0400F-1784-937B-0069-61B1E8739B5F}"/>
              </a:ext>
            </a:extLst>
          </p:cNvPr>
          <p:cNvPicPr>
            <a:picLocks noChangeAspect="1"/>
          </p:cNvPicPr>
          <p:nvPr/>
        </p:nvPicPr>
        <p:blipFill>
          <a:blip r:embed="rId6"/>
          <a:stretch>
            <a:fillRect/>
          </a:stretch>
        </p:blipFill>
        <p:spPr>
          <a:xfrm>
            <a:off x="3176184" y="2579259"/>
            <a:ext cx="5839631" cy="3540276"/>
          </a:xfrm>
          <a:prstGeom prst="rect">
            <a:avLst/>
          </a:prstGeom>
        </p:spPr>
      </p:pic>
    </p:spTree>
    <p:extLst>
      <p:ext uri="{BB962C8B-B14F-4D97-AF65-F5344CB8AC3E}">
        <p14:creationId xmlns:p14="http://schemas.microsoft.com/office/powerpoint/2010/main" val="176499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4EBF7-5C5C-3812-446F-CF312F68F4F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1AB44863-CABD-6E7E-9B6C-4273CA72B756}"/>
              </a:ext>
            </a:extLst>
          </p:cNvPr>
          <p:cNvSpPr>
            <a:spLocks noGrp="1"/>
          </p:cNvSpPr>
          <p:nvPr>
            <p:ph type="title"/>
          </p:nvPr>
        </p:nvSpPr>
        <p:spPr>
          <a:xfrm>
            <a:off x="923926" y="329644"/>
            <a:ext cx="7171450" cy="1314996"/>
          </a:xfrm>
        </p:spPr>
        <p:txBody>
          <a:bodyPr vert="horz" lIns="91440" tIns="45720" rIns="91440" bIns="45720" rtlCol="0" anchor="b">
            <a:normAutofit/>
          </a:bodyPr>
          <a:lstStyle/>
          <a:p>
            <a:r>
              <a:rPr lang="en-US" dirty="0"/>
              <a:t>CNNs for fighting games</a:t>
            </a:r>
          </a:p>
        </p:txBody>
      </p:sp>
      <p:sp>
        <p:nvSpPr>
          <p:cNvPr id="10" name="Content Placeholder 9">
            <a:extLst>
              <a:ext uri="{FF2B5EF4-FFF2-40B4-BE49-F238E27FC236}">
                <a16:creationId xmlns:a16="http://schemas.microsoft.com/office/drawing/2014/main" id="{A187B465-3165-179E-5E20-3F32DC4BD950}"/>
              </a:ext>
            </a:extLst>
          </p:cNvPr>
          <p:cNvSpPr>
            <a:spLocks noGrp="1"/>
          </p:cNvSpPr>
          <p:nvPr>
            <p:ph idx="1"/>
          </p:nvPr>
        </p:nvSpPr>
        <p:spPr>
          <a:xfrm>
            <a:off x="838199" y="1818728"/>
            <a:ext cx="9791699" cy="3882959"/>
          </a:xfrm>
        </p:spPr>
        <p:txBody>
          <a:bodyPr vert="horz" lIns="91440" tIns="45720" rIns="91440" bIns="45720" rtlCol="0">
            <a:normAutofit/>
          </a:bodyPr>
          <a:lstStyle/>
          <a:p>
            <a:r>
              <a:rPr lang="en-US" dirty="0"/>
              <a:t>A CNN is thus an appropriate model for a fighting game, as the model will be able to make these split-second decisions based on immediate on-screen information, using trained data.</a:t>
            </a:r>
          </a:p>
        </p:txBody>
      </p:sp>
      <p:sp>
        <p:nvSpPr>
          <p:cNvPr id="13" name="Slide Number Placeholder 12">
            <a:extLst>
              <a:ext uri="{FF2B5EF4-FFF2-40B4-BE49-F238E27FC236}">
                <a16:creationId xmlns:a16="http://schemas.microsoft.com/office/drawing/2014/main" id="{FE6D7B02-BE9A-CA26-D127-0C60196986F7}"/>
              </a:ext>
            </a:extLst>
          </p:cNvPr>
          <p:cNvSpPr>
            <a:spLocks noGrp="1"/>
          </p:cNvSpPr>
          <p:nvPr>
            <p:ph type="sldNum" sz="quarter" idx="12"/>
          </p:nvPr>
        </p:nvSpPr>
        <p:spPr/>
        <p:txBody>
          <a:bodyPr/>
          <a:lstStyle/>
          <a:p>
            <a:fld id="{5EA792F7-1D9E-4C7E-A103-E8EDFDC2691E}" type="slidenum">
              <a:rPr lang="en-US" smtClean="0"/>
              <a:pPr/>
              <a:t>9</a:t>
            </a:fld>
            <a:endParaRPr lang="en-US" dirty="0">
              <a:solidFill>
                <a:schemeClr val="tx1"/>
              </a:solidFill>
            </a:endParaRPr>
          </a:p>
        </p:txBody>
      </p:sp>
      <p:pic>
        <p:nvPicPr>
          <p:cNvPr id="5" name="Picture 4">
            <a:extLst>
              <a:ext uri="{FF2B5EF4-FFF2-40B4-BE49-F238E27FC236}">
                <a16:creationId xmlns:a16="http://schemas.microsoft.com/office/drawing/2014/main" id="{6FD06782-4DB9-184E-AC07-DCAD90C99C0A}"/>
              </a:ext>
            </a:extLst>
          </p:cNvPr>
          <p:cNvPicPr>
            <a:picLocks noChangeAspect="1"/>
          </p:cNvPicPr>
          <p:nvPr/>
        </p:nvPicPr>
        <p:blipFill>
          <a:blip r:embed="rId3"/>
          <a:stretch>
            <a:fillRect/>
          </a:stretch>
        </p:blipFill>
        <p:spPr>
          <a:xfrm>
            <a:off x="2637729" y="3090185"/>
            <a:ext cx="5823825" cy="3530694"/>
          </a:xfrm>
          <a:prstGeom prst="rect">
            <a:avLst/>
          </a:prstGeom>
        </p:spPr>
      </p:pic>
      <p:pic>
        <p:nvPicPr>
          <p:cNvPr id="6" name="Picture 5">
            <a:extLst>
              <a:ext uri="{FF2B5EF4-FFF2-40B4-BE49-F238E27FC236}">
                <a16:creationId xmlns:a16="http://schemas.microsoft.com/office/drawing/2014/main" id="{99935208-5423-7D81-B14B-2DD7658905C8}"/>
              </a:ext>
            </a:extLst>
          </p:cNvPr>
          <p:cNvPicPr>
            <a:picLocks noChangeAspect="1"/>
          </p:cNvPicPr>
          <p:nvPr/>
        </p:nvPicPr>
        <p:blipFill>
          <a:blip r:embed="rId4"/>
          <a:stretch>
            <a:fillRect/>
          </a:stretch>
        </p:blipFill>
        <p:spPr>
          <a:xfrm>
            <a:off x="2822137" y="2953966"/>
            <a:ext cx="5823825" cy="3530694"/>
          </a:xfrm>
          <a:prstGeom prst="rect">
            <a:avLst/>
          </a:prstGeom>
        </p:spPr>
      </p:pic>
      <p:pic>
        <p:nvPicPr>
          <p:cNvPr id="8" name="Picture 7">
            <a:extLst>
              <a:ext uri="{FF2B5EF4-FFF2-40B4-BE49-F238E27FC236}">
                <a16:creationId xmlns:a16="http://schemas.microsoft.com/office/drawing/2014/main" id="{256BE216-902E-6E3D-910F-2F50530F5D83}"/>
              </a:ext>
            </a:extLst>
          </p:cNvPr>
          <p:cNvPicPr>
            <a:picLocks noChangeAspect="1"/>
          </p:cNvPicPr>
          <p:nvPr/>
        </p:nvPicPr>
        <p:blipFill>
          <a:blip r:embed="rId5"/>
          <a:stretch>
            <a:fillRect/>
          </a:stretch>
        </p:blipFill>
        <p:spPr>
          <a:xfrm>
            <a:off x="2990739" y="2830062"/>
            <a:ext cx="5839631" cy="3540276"/>
          </a:xfrm>
          <a:prstGeom prst="rect">
            <a:avLst/>
          </a:prstGeom>
        </p:spPr>
      </p:pic>
      <p:pic>
        <p:nvPicPr>
          <p:cNvPr id="7" name="Picture 6">
            <a:extLst>
              <a:ext uri="{FF2B5EF4-FFF2-40B4-BE49-F238E27FC236}">
                <a16:creationId xmlns:a16="http://schemas.microsoft.com/office/drawing/2014/main" id="{25592675-4C5F-4CD7-8EEA-A1CA7220B242}"/>
              </a:ext>
            </a:extLst>
          </p:cNvPr>
          <p:cNvPicPr>
            <a:picLocks noChangeAspect="1"/>
          </p:cNvPicPr>
          <p:nvPr/>
        </p:nvPicPr>
        <p:blipFill>
          <a:blip r:embed="rId6"/>
          <a:stretch>
            <a:fillRect/>
          </a:stretch>
        </p:blipFill>
        <p:spPr>
          <a:xfrm>
            <a:off x="3176184" y="2579259"/>
            <a:ext cx="5839631" cy="3540276"/>
          </a:xfrm>
          <a:prstGeom prst="rect">
            <a:avLst/>
          </a:prstGeom>
        </p:spPr>
      </p:pic>
    </p:spTree>
    <p:extLst>
      <p:ext uri="{BB962C8B-B14F-4D97-AF65-F5344CB8AC3E}">
        <p14:creationId xmlns:p14="http://schemas.microsoft.com/office/powerpoint/2010/main" val="666460744"/>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2618F7-18BF-4051-9DE5-A9D1FF4469C7}">
  <ds:schemaRefs>
    <ds:schemaRef ds:uri="http://schemas.microsoft.com/sharepoint/v3/contenttype/forms"/>
  </ds:schemaRefs>
</ds:datastoreItem>
</file>

<file path=customXml/itemProps2.xml><?xml version="1.0" encoding="utf-8"?>
<ds:datastoreItem xmlns:ds="http://schemas.openxmlformats.org/officeDocument/2006/customXml" ds:itemID="{82779174-7527-490F-870B-C81F06E4E9E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B3E117AD-7972-4C19-8EE9-C96E6C3AD3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Funky shapes dark design</Template>
  <TotalTime>853</TotalTime>
  <Words>1228</Words>
  <Application>Microsoft Office PowerPoint</Application>
  <PresentationFormat>Widescreen</PresentationFormat>
  <Paragraphs>161</Paragraphs>
  <Slides>25</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8bitoperator</vt:lpstr>
      <vt:lpstr>Arial</vt:lpstr>
      <vt:lpstr>Calibri</vt:lpstr>
      <vt:lpstr>Cambria Math</vt:lpstr>
      <vt:lpstr>Source Sans Pro</vt:lpstr>
      <vt:lpstr>FunkyShapesDarkVTI</vt:lpstr>
      <vt:lpstr>Training Mode Start! Training a Deep Learning Model for an AI-Controlled NPC</vt:lpstr>
      <vt:lpstr>Enemy NPCs in Video Games</vt:lpstr>
      <vt:lpstr>Game to be trained on</vt:lpstr>
      <vt:lpstr>Model objectives</vt:lpstr>
      <vt:lpstr>Data collection</vt:lpstr>
      <vt:lpstr>Bot script</vt:lpstr>
      <vt:lpstr>Model used: Convolutional Neural Network</vt:lpstr>
      <vt:lpstr>CNNs for fighting games</vt:lpstr>
      <vt:lpstr>CNNs for fighting games</vt:lpstr>
      <vt:lpstr>Initial Model Performance</vt:lpstr>
      <vt:lpstr>Initial Model Performance</vt:lpstr>
      <vt:lpstr>Bot Refinement: Defining Thresholds</vt:lpstr>
      <vt:lpstr>Data Refinement: Feature Engineering</vt:lpstr>
      <vt:lpstr>Data Refinement: Bootstrapping</vt:lpstr>
      <vt:lpstr>Data Refinement: Flip it</vt:lpstr>
      <vt:lpstr>Data Refinement: Putting it together</vt:lpstr>
      <vt:lpstr>Model Refinements</vt:lpstr>
      <vt:lpstr>PowerPoint Presentation</vt:lpstr>
      <vt:lpstr>Final model performance</vt:lpstr>
      <vt:lpstr>Final model performance</vt:lpstr>
      <vt:lpstr>Final model performance</vt:lpstr>
      <vt:lpstr>PowerPoint Presentation</vt:lpstr>
      <vt:lpstr>Limitations</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FAAIZ MAN</dc:creator>
  <cp:lastModifiedBy>FAAIZ MAN</cp:lastModifiedBy>
  <cp:revision>7</cp:revision>
  <dcterms:created xsi:type="dcterms:W3CDTF">2024-02-13T08:01:51Z</dcterms:created>
  <dcterms:modified xsi:type="dcterms:W3CDTF">2024-02-27T18:50:06Z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